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13716000" cx="24377650"/>
  <p:notesSz cx="6858000" cy="9144000"/>
  <p:embeddedFontLst>
    <p:embeddedFont>
      <p:font typeface="Roboto Thin"/>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Amatic SC"/>
      <p:regular r:id="rId57"/>
      <p:bold r:id="rId58"/>
    </p:embeddedFont>
    <p:embeddedFont>
      <p:font typeface="Inconsolata"/>
      <p:regular r:id="rId59"/>
      <p:bold r:id="rId60"/>
    </p:embeddedFont>
    <p:embeddedFont>
      <p:font typeface="Poppins"/>
      <p:regular r:id="rId61"/>
      <p:bold r:id="rId62"/>
      <p:italic r:id="rId63"/>
      <p:boldItalic r:id="rId64"/>
    </p:embeddedFont>
    <p:embeddedFont>
      <p:font typeface="Lato Light"/>
      <p:regular r:id="rId65"/>
      <p:bold r:id="rId66"/>
      <p:italic r:id="rId67"/>
      <p:boldItalic r:id="rId68"/>
    </p:embeddedFont>
    <p:embeddedFont>
      <p:font typeface="Poppins Medium"/>
      <p:regular r:id="rId69"/>
      <p:bold r:id="rId70"/>
      <p:italic r:id="rId71"/>
      <p:boldItalic r:id="rId72"/>
    </p:embeddedFont>
    <p:embeddedFont>
      <p:font typeface="Roboto Light"/>
      <p:regular r:id="rId73"/>
      <p:bold r:id="rId74"/>
      <p:italic r:id="rId75"/>
      <p:boldItalic r:id="rId76"/>
    </p:embeddedFont>
    <p:embeddedFont>
      <p:font typeface="Helvetica Neue"/>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35B5AA-8742-4E8C-8F3E-0FAC2184FFCC}">
  <a:tblStyle styleId="{D035B5AA-8742-4E8C-8F3E-0FAC2184FFCC}"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CC008C-3456-4179-950D-9FE5ECF2EB0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obotoThin-bold.fntdata"/><Relationship Id="rId45" Type="http://schemas.openxmlformats.org/officeDocument/2006/relationships/font" Target="fonts/RobotoThin-regular.fntdata"/><Relationship Id="rId80" Type="http://schemas.openxmlformats.org/officeDocument/2006/relationships/font" Target="fonts/HelveticaNeue-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regular.fntdata"/><Relationship Id="rId72" Type="http://schemas.openxmlformats.org/officeDocument/2006/relationships/font" Target="fonts/PoppinsMedium-boldItalic.fntdata"/><Relationship Id="rId31" Type="http://schemas.openxmlformats.org/officeDocument/2006/relationships/slide" Target="slides/slide23.xml"/><Relationship Id="rId75" Type="http://schemas.openxmlformats.org/officeDocument/2006/relationships/font" Target="fonts/RobotoLight-italic.fntdata"/><Relationship Id="rId30" Type="http://schemas.openxmlformats.org/officeDocument/2006/relationships/slide" Target="slides/slide22.xml"/><Relationship Id="rId74" Type="http://schemas.openxmlformats.org/officeDocument/2006/relationships/font" Target="fonts/RobotoLight-bold.fntdata"/><Relationship Id="rId33" Type="http://schemas.openxmlformats.org/officeDocument/2006/relationships/slide" Target="slides/slide25.xml"/><Relationship Id="rId77" Type="http://schemas.openxmlformats.org/officeDocument/2006/relationships/font" Target="fonts/HelveticaNeue-regular.fntdata"/><Relationship Id="rId32" Type="http://schemas.openxmlformats.org/officeDocument/2006/relationships/slide" Target="slides/slide24.xml"/><Relationship Id="rId76" Type="http://schemas.openxmlformats.org/officeDocument/2006/relationships/font" Target="fonts/RobotoLight-boldItalic.fntdata"/><Relationship Id="rId35" Type="http://schemas.openxmlformats.org/officeDocument/2006/relationships/slide" Target="slides/slide27.xml"/><Relationship Id="rId79" Type="http://schemas.openxmlformats.org/officeDocument/2006/relationships/font" Target="fonts/HelveticaNeue-italic.fntdata"/><Relationship Id="rId34" Type="http://schemas.openxmlformats.org/officeDocument/2006/relationships/slide" Target="slides/slide26.xml"/><Relationship Id="rId78" Type="http://schemas.openxmlformats.org/officeDocument/2006/relationships/font" Target="fonts/HelveticaNeue-bold.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12.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4.xml"/><Relationship Id="rId66" Type="http://schemas.openxmlformats.org/officeDocument/2006/relationships/font" Target="fonts/LatoLight-bold.fntdata"/><Relationship Id="rId21" Type="http://schemas.openxmlformats.org/officeDocument/2006/relationships/slide" Target="slides/slide13.xml"/><Relationship Id="rId65" Type="http://schemas.openxmlformats.org/officeDocument/2006/relationships/font" Target="fonts/LatoLight-regular.fntdata"/><Relationship Id="rId24" Type="http://schemas.openxmlformats.org/officeDocument/2006/relationships/slide" Target="slides/slide16.xml"/><Relationship Id="rId68" Type="http://schemas.openxmlformats.org/officeDocument/2006/relationships/font" Target="fonts/LatoLight-boldItalic.fntdata"/><Relationship Id="rId23" Type="http://schemas.openxmlformats.org/officeDocument/2006/relationships/slide" Target="slides/slide15.xml"/><Relationship Id="rId67" Type="http://schemas.openxmlformats.org/officeDocument/2006/relationships/font" Target="fonts/LatoLight-italic.fntdata"/><Relationship Id="rId60" Type="http://schemas.openxmlformats.org/officeDocument/2006/relationships/font" Target="fonts/Inconsolata-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3.xml"/><Relationship Id="rId55" Type="http://schemas.openxmlformats.org/officeDocument/2006/relationships/font" Target="fonts/Roboto-italic.fntdata"/><Relationship Id="rId10" Type="http://schemas.openxmlformats.org/officeDocument/2006/relationships/slide" Target="slides/slide2.xml"/><Relationship Id="rId54" Type="http://schemas.openxmlformats.org/officeDocument/2006/relationships/font" Target="fonts/Roboto-bold.fntdata"/><Relationship Id="rId13" Type="http://schemas.openxmlformats.org/officeDocument/2006/relationships/slide" Target="slides/slide5.xml"/><Relationship Id="rId57" Type="http://schemas.openxmlformats.org/officeDocument/2006/relationships/font" Target="fonts/AmaticSC-regular.fntdata"/><Relationship Id="rId12" Type="http://schemas.openxmlformats.org/officeDocument/2006/relationships/slide" Target="slides/slide4.xml"/><Relationship Id="rId56" Type="http://schemas.openxmlformats.org/officeDocument/2006/relationships/font" Target="fonts/Roboto-boldItalic.fntdata"/><Relationship Id="rId15" Type="http://schemas.openxmlformats.org/officeDocument/2006/relationships/slide" Target="slides/slide7.xml"/><Relationship Id="rId59" Type="http://schemas.openxmlformats.org/officeDocument/2006/relationships/font" Target="fonts/Inconsolata-regular.fntdata"/><Relationship Id="rId14" Type="http://schemas.openxmlformats.org/officeDocument/2006/relationships/slide" Target="slides/slide6.xml"/><Relationship Id="rId58" Type="http://schemas.openxmlformats.org/officeDocument/2006/relationships/font" Target="fonts/AmaticSC-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Prince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7" name="Google Shape;1417;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2585a5ed22_7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2585a5ed22_7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g22585a5ed22_7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2585a5ed22_7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2585a5ed22_7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5" name="Google Shape;1435;g22585a5ed22_7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2" name="Google Shape;1462;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2585a5ed22_7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2585a5ed22_7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g22585a5ed22_7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2585a5ed22_7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2585a5ed22_7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22585a5ed22_7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22585a5ed22_7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22585a5ed22_7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g22585a5ed22_7_5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2585a5ed22_7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2585a5ed22_7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6" name="Google Shape;1506;g22585a5ed22_7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2585a5ed22_7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2585a5ed22_7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g22585a5ed22_7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 Martin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255011272a_0_1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255011272a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Chris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4a5c658972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4a5c658972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4a737323b2_1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4a737323b2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Fernando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2585a5ed22_4_1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2585a5ed22_4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Timeline of attack: User A was sending out locked out pings between midnight and 3 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user K produced high severity spikes for attempting to change password around 8am to 11am, </a:t>
            </a:r>
            <a:r>
              <a:rPr lang="en-US"/>
              <a:t>there was also a spike of windows failure around the time user K was attempting to reset their password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shortly after that range user J soon was </a:t>
            </a:r>
            <a:r>
              <a:rPr lang="en-US"/>
              <a:t>logged</a:t>
            </a:r>
            <a:r>
              <a:rPr lang="en-US"/>
              <a:t> in many times successfully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2585a5ed22_4_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2585a5ed22_4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a:t>
            </a:r>
            <a:r>
              <a:rPr lang="en-US"/>
              <a:t>  timeline: At seven we had an increase of GET requests around 6 pm and even a greater increase of post 8 pm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same time post was getting an increase, the login page got the same amount of traffic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increase of 404 status’ was around 6 pm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research on the DDOS on the apache server mitigation </a:t>
            </a:r>
            <a:r>
              <a:rPr lang="en-US"/>
              <a:t>https://www.indusface.com/blog/best-practices-to-prevent-ddos-attacks/#:~:text=Rate%20limiting%20can%20be%20implemented,lead%20to%20a%20DDoS%20attack.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Antwoine, Nic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Twon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4a737323b2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4a737323b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0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7.png"/><Relationship Id="rId4" Type="http://schemas.openxmlformats.org/officeDocument/2006/relationships/image" Target="../media/image10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3.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8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0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9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3.xml"/><Relationship Id="rId3" Type="http://schemas.openxmlformats.org/officeDocument/2006/relationships/image" Target="../media/image1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6.png"/><Relationship Id="rId4"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3.png"/><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34.png"/><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31.png"/><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5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6.pn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38.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6.png"/><Relationship Id="rId4" Type="http://schemas.openxmlformats.org/officeDocument/2006/relationships/image" Target="../media/image1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3.xml"/><Relationship Id="rId3" Type="http://schemas.openxmlformats.org/officeDocument/2006/relationships/image" Target="../media/image1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techcommunity.microsoft.com/t5/microsoft-security-baselines/configuring-account-lockout/ba-p/70104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2.png"/><Relationship Id="rId4" Type="http://schemas.openxmlformats.org/officeDocument/2006/relationships/image" Target="../media/image108.png"/><Relationship Id="rId5"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0.pn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9.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28019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Team 9.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Andrea,Antwoine,Chris,Fernando,Martin,Nicholas and Prince.</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pic>
        <p:nvPicPr>
          <p:cNvPr id="1402" name="Google Shape;1402;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3" name="Google Shape;1403;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4" name="Google Shape;1404;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5" name="Google Shape;1405;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09" name="Shape 1409"/>
        <p:cNvGrpSpPr/>
        <p:nvPr/>
      </p:nvGrpSpPr>
      <p:grpSpPr>
        <a:xfrm>
          <a:off x="0" y="0"/>
          <a:ext cx="0" cy="0"/>
          <a:chOff x="0" y="0"/>
          <a:chExt cx="0" cy="0"/>
        </a:xfrm>
      </p:grpSpPr>
      <p:sp>
        <p:nvSpPr>
          <p:cNvPr id="1410" name="Google Shape;1410;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11" name="Google Shape;1411;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2" name="Google Shape;1412;p93"/>
          <p:cNvSpPr txBox="1"/>
          <p:nvPr>
            <p:ph idx="3" type="body"/>
          </p:nvPr>
        </p:nvSpPr>
        <p:spPr>
          <a:xfrm>
            <a:off x="717425" y="2387838"/>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3" name="Google Shape;1413;p93"/>
          <p:cNvGraphicFramePr/>
          <p:nvPr/>
        </p:nvGraphicFramePr>
        <p:xfrm>
          <a:off x="1190988" y="4161200"/>
          <a:ext cx="3000000" cy="3000000"/>
        </p:xfrm>
        <a:graphic>
          <a:graphicData uri="http://schemas.openxmlformats.org/drawingml/2006/table">
            <a:tbl>
              <a:tblPr>
                <a:noFill/>
                <a:tableStyleId>{4ECC008C-3456-4179-950D-9FE5ECF2EB06}</a:tableStyleId>
              </a:tblPr>
              <a:tblGrid>
                <a:gridCol w="10878550"/>
                <a:gridCol w="10878550"/>
              </a:tblGrid>
              <a:tr h="99312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4CCCC"/>
                    </a:solidFill>
                  </a:tcPr>
                </a:tc>
              </a:tr>
              <a:tr h="2183100">
                <a:tc>
                  <a:txBody>
                    <a:bodyPr/>
                    <a:lstStyle/>
                    <a:p>
                      <a:pPr indent="0" lvl="0" marL="0" rtl="0" algn="ctr">
                        <a:spcBef>
                          <a:spcPts val="0"/>
                        </a:spcBef>
                        <a:spcAft>
                          <a:spcPts val="0"/>
                        </a:spcAft>
                        <a:buNone/>
                      </a:pPr>
                      <a:r>
                        <a:rPr lang="en-US" sz="4400">
                          <a:latin typeface="Roboto"/>
                          <a:ea typeface="Roboto"/>
                          <a:cs typeface="Roboto"/>
                          <a:sym typeface="Roboto"/>
                        </a:rPr>
                        <a:t>HTTP Methods R</a:t>
                      </a:r>
                      <a:r>
                        <a:rPr lang="en-US" sz="4400">
                          <a:latin typeface="Roboto"/>
                          <a:ea typeface="Roboto"/>
                          <a:cs typeface="Roboto"/>
                          <a:sym typeface="Roboto"/>
                        </a:rPr>
                        <a:t>eport</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a:t>
                      </a:r>
                      <a:r>
                        <a:rPr lang="en-US" sz="4400">
                          <a:latin typeface="Roboto"/>
                          <a:ea typeface="Roboto"/>
                          <a:cs typeface="Roboto"/>
                          <a:sym typeface="Roboto"/>
                        </a:rPr>
                        <a:t>dentifies</a:t>
                      </a:r>
                      <a:r>
                        <a:rPr lang="en-US" sz="4400">
                          <a:latin typeface="Roboto"/>
                          <a:ea typeface="Roboto"/>
                          <a:cs typeface="Roboto"/>
                          <a:sym typeface="Roboto"/>
                        </a:rPr>
                        <a:t> HTTP </a:t>
                      </a:r>
                      <a:r>
                        <a:rPr lang="en-US" sz="4400">
                          <a:latin typeface="Roboto"/>
                          <a:ea typeface="Roboto"/>
                          <a:cs typeface="Roboto"/>
                          <a:sym typeface="Roboto"/>
                        </a:rPr>
                        <a:t>activity</a:t>
                      </a:r>
                      <a:r>
                        <a:rPr lang="en-US" sz="4400">
                          <a:latin typeface="Roboto"/>
                          <a:ea typeface="Roboto"/>
                          <a:cs typeface="Roboto"/>
                          <a:sym typeface="Roboto"/>
                        </a:rPr>
                        <a:t> on the Apache server.</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313700">
                <a:tc>
                  <a:txBody>
                    <a:bodyPr/>
                    <a:lstStyle/>
                    <a:p>
                      <a:pPr indent="0" lvl="0" marL="0" rtl="0" algn="ctr">
                        <a:spcBef>
                          <a:spcPts val="0"/>
                        </a:spcBef>
                        <a:spcAft>
                          <a:spcPts val="0"/>
                        </a:spcAft>
                        <a:buNone/>
                      </a:pPr>
                      <a:r>
                        <a:rPr lang="en-US" sz="4400">
                          <a:latin typeface="Roboto"/>
                          <a:ea typeface="Roboto"/>
                          <a:cs typeface="Roboto"/>
                          <a:sym typeface="Roboto"/>
                        </a:rPr>
                        <a:t>Top 10 </a:t>
                      </a:r>
                      <a:r>
                        <a:rPr lang="en-US" sz="4400">
                          <a:latin typeface="Roboto"/>
                          <a:ea typeface="Roboto"/>
                          <a:cs typeface="Roboto"/>
                          <a:sym typeface="Roboto"/>
                        </a:rPr>
                        <a:t>Referrer Domain Report</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Highlights</a:t>
                      </a:r>
                      <a:r>
                        <a:rPr lang="en-US" sz="4400">
                          <a:latin typeface="Roboto"/>
                          <a:ea typeface="Roboto"/>
                          <a:cs typeface="Roboto"/>
                          <a:sym typeface="Roboto"/>
                        </a:rPr>
                        <a:t> top 10 domains referring to VSI’s website/ detects suspicious referrers.</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183100">
                <a:tc>
                  <a:txBody>
                    <a:bodyPr/>
                    <a:lstStyle/>
                    <a:p>
                      <a:pPr indent="0" lvl="0" marL="0" rtl="0" algn="ctr">
                        <a:spcBef>
                          <a:spcPts val="0"/>
                        </a:spcBef>
                        <a:spcAft>
                          <a:spcPts val="0"/>
                        </a:spcAft>
                        <a:buNone/>
                      </a:pPr>
                      <a:r>
                        <a:rPr lang="en-US" sz="4400">
                          <a:latin typeface="Roboto"/>
                          <a:ea typeface="Roboto"/>
                          <a:cs typeface="Roboto"/>
                          <a:sym typeface="Roboto"/>
                        </a:rPr>
                        <a:t>HTTP Response Code Report</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Identifies HTTP </a:t>
                      </a:r>
                      <a:r>
                        <a:rPr lang="en-US" sz="4400">
                          <a:latin typeface="Roboto"/>
                          <a:ea typeface="Roboto"/>
                          <a:cs typeface="Roboto"/>
                          <a:sym typeface="Roboto"/>
                        </a:rPr>
                        <a:t>response code patterns.</a:t>
                      </a:r>
                      <a:endParaRPr sz="4400">
                        <a:latin typeface="Roboto"/>
                        <a:ea typeface="Roboto"/>
                        <a:cs typeface="Roboto"/>
                        <a:sym typeface="Roboto"/>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18" name="Shape 1418"/>
        <p:cNvGrpSpPr/>
        <p:nvPr/>
      </p:nvGrpSpPr>
      <p:grpSpPr>
        <a:xfrm>
          <a:off x="0" y="0"/>
          <a:ext cx="0" cy="0"/>
          <a:chOff x="0" y="0"/>
          <a:chExt cx="0" cy="0"/>
        </a:xfrm>
      </p:grpSpPr>
      <p:sp>
        <p:nvSpPr>
          <p:cNvPr id="1419" name="Google Shape;141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20" name="Google Shape;142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1" name="Google Shape;1421;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22" name="Google Shape;1422;p94"/>
          <p:cNvPicPr preferRelativeResize="0"/>
          <p:nvPr/>
        </p:nvPicPr>
        <p:blipFill rotWithShape="1">
          <a:blip r:embed="rId3">
            <a:alphaModFix/>
          </a:blip>
          <a:srcRect b="30430" l="7567" r="2561" t="18009"/>
          <a:stretch/>
        </p:blipFill>
        <p:spPr>
          <a:xfrm>
            <a:off x="3568063" y="2709400"/>
            <a:ext cx="17241526" cy="9963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27" name="Shape 1427"/>
        <p:cNvGrpSpPr/>
        <p:nvPr/>
      </p:nvGrpSpPr>
      <p:grpSpPr>
        <a:xfrm>
          <a:off x="0" y="0"/>
          <a:ext cx="0" cy="0"/>
          <a:chOff x="0" y="0"/>
          <a:chExt cx="0" cy="0"/>
        </a:xfrm>
      </p:grpSpPr>
      <p:sp>
        <p:nvSpPr>
          <p:cNvPr id="1428" name="Google Shape;1428;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29" name="Google Shape;1429;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0" name="Google Shape;1430;p9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31" name="Google Shape;1431;p95"/>
          <p:cNvPicPr preferRelativeResize="0"/>
          <p:nvPr/>
        </p:nvPicPr>
        <p:blipFill rotWithShape="1">
          <a:blip r:embed="rId3">
            <a:alphaModFix/>
          </a:blip>
          <a:srcRect b="18251" l="6787" r="2829" t="18504"/>
          <a:stretch/>
        </p:blipFill>
        <p:spPr>
          <a:xfrm>
            <a:off x="4555125" y="2193325"/>
            <a:ext cx="15267382" cy="10760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36" name="Shape 1436"/>
        <p:cNvGrpSpPr/>
        <p:nvPr/>
      </p:nvGrpSpPr>
      <p:grpSpPr>
        <a:xfrm>
          <a:off x="0" y="0"/>
          <a:ext cx="0" cy="0"/>
          <a:chOff x="0" y="0"/>
          <a:chExt cx="0" cy="0"/>
        </a:xfrm>
      </p:grpSpPr>
      <p:sp>
        <p:nvSpPr>
          <p:cNvPr id="1437" name="Google Shape;1437;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38" name="Google Shape;1438;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9" name="Google Shape;1439;p9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40" name="Google Shape;1440;p96"/>
          <p:cNvPicPr preferRelativeResize="0"/>
          <p:nvPr/>
        </p:nvPicPr>
        <p:blipFill rotWithShape="1">
          <a:blip r:embed="rId3">
            <a:alphaModFix/>
          </a:blip>
          <a:srcRect b="22715" l="7471" r="2729" t="17789"/>
          <a:stretch/>
        </p:blipFill>
        <p:spPr>
          <a:xfrm>
            <a:off x="4367376" y="2234325"/>
            <a:ext cx="15642757" cy="104390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44" name="Shape 1444"/>
        <p:cNvGrpSpPr/>
        <p:nvPr/>
      </p:nvGrpSpPr>
      <p:grpSpPr>
        <a:xfrm>
          <a:off x="0" y="0"/>
          <a:ext cx="0" cy="0"/>
          <a:chOff x="0" y="0"/>
          <a:chExt cx="0" cy="0"/>
        </a:xfrm>
      </p:grpSpPr>
      <p:sp>
        <p:nvSpPr>
          <p:cNvPr id="1445" name="Google Shape;1445;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46" name="Google Shape;1446;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7" name="Google Shape;1447;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8" name="Google Shape;1448;p97"/>
          <p:cNvGraphicFramePr/>
          <p:nvPr/>
        </p:nvGraphicFramePr>
        <p:xfrm>
          <a:off x="1296213" y="4045625"/>
          <a:ext cx="3000000" cy="3000000"/>
        </p:xfrm>
        <a:graphic>
          <a:graphicData uri="http://schemas.openxmlformats.org/drawingml/2006/table">
            <a:tbl>
              <a:tblPr>
                <a:noFill/>
                <a:tableStyleId>{4ECC008C-3456-4179-950D-9FE5ECF2EB06}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80475">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Activity Outside of US Alert</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Monitors non-U.S. countries for suspicious activity</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500</a:t>
                      </a:r>
                      <a:endParaRPr sz="4400">
                        <a:latin typeface="Roboto"/>
                        <a:ea typeface="Roboto"/>
                        <a:cs typeface="Roboto"/>
                        <a:sym typeface="Roboto"/>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900</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49" name="Google Shape;1449;p97"/>
          <p:cNvSpPr txBox="1"/>
          <p:nvPr/>
        </p:nvSpPr>
        <p:spPr>
          <a:xfrm>
            <a:off x="3892375" y="85966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actively detects and identifies potential unauthorized access </a:t>
            </a:r>
            <a:r>
              <a:rPr lang="en-US" sz="4200"/>
              <a:t>attempts</a:t>
            </a:r>
            <a:r>
              <a:rPr lang="en-US" sz="4200"/>
              <a:t> from foreign locations, enabling VSI to respond and mitigate any security risks to their web server environment.</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53" name="Shape 1453"/>
        <p:cNvGrpSpPr/>
        <p:nvPr/>
      </p:nvGrpSpPr>
      <p:grpSpPr>
        <a:xfrm>
          <a:off x="0" y="0"/>
          <a:ext cx="0" cy="0"/>
          <a:chOff x="0" y="0"/>
          <a:chExt cx="0" cy="0"/>
        </a:xfrm>
      </p:grpSpPr>
      <p:sp>
        <p:nvSpPr>
          <p:cNvPr id="1454" name="Google Shape;1454;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455" name="Google Shape;145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6" name="Google Shape;1456;p98"/>
          <p:cNvSpPr txBox="1"/>
          <p:nvPr>
            <p:ph idx="3" type="body"/>
          </p:nvPr>
        </p:nvSpPr>
        <p:spPr>
          <a:xfrm>
            <a:off x="703375" y="19246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7" name="Google Shape;1457;p98"/>
          <p:cNvGraphicFramePr/>
          <p:nvPr/>
        </p:nvGraphicFramePr>
        <p:xfrm>
          <a:off x="1296213" y="3863700"/>
          <a:ext cx="3000000" cy="3000000"/>
        </p:xfrm>
        <a:graphic>
          <a:graphicData uri="http://schemas.openxmlformats.org/drawingml/2006/table">
            <a:tbl>
              <a:tblPr>
                <a:noFill/>
                <a:tableStyleId>{4ECC008C-3456-4179-950D-9FE5ECF2EB06}</a:tableStyleId>
              </a:tblPr>
              <a:tblGrid>
                <a:gridCol w="5439275"/>
                <a:gridCol w="5439275"/>
                <a:gridCol w="5439275"/>
                <a:gridCol w="5334050"/>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Alert</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Detect surge in HTTP POST requests</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000">
                          <a:latin typeface="Roboto"/>
                          <a:ea typeface="Roboto"/>
                          <a:cs typeface="Roboto"/>
                          <a:sym typeface="Roboto"/>
                        </a:rPr>
                        <a:t>10</a:t>
                      </a:r>
                      <a:endParaRPr sz="4000">
                        <a:latin typeface="Roboto"/>
                        <a:ea typeface="Roboto"/>
                        <a:cs typeface="Roboto"/>
                        <a:sym typeface="Roboto"/>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58" name="Google Shape;1458;p9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proactively identifies potentially malicious actions involving data manipulation or injection, allowing VSI to respond and safeguard their web server environment</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63" name="Shape 1463"/>
        <p:cNvGrpSpPr/>
        <p:nvPr/>
      </p:nvGrpSpPr>
      <p:grpSpPr>
        <a:xfrm>
          <a:off x="0" y="0"/>
          <a:ext cx="0" cy="0"/>
          <a:chOff x="0" y="0"/>
          <a:chExt cx="0" cy="0"/>
        </a:xfrm>
      </p:grpSpPr>
      <p:sp>
        <p:nvSpPr>
          <p:cNvPr id="1464" name="Google Shape;1464;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65" name="Google Shape;1465;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6" name="Google Shape;1466;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67" name="Google Shape;1467;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68" name="Google Shape;1468;p99"/>
          <p:cNvPicPr preferRelativeResize="0"/>
          <p:nvPr/>
        </p:nvPicPr>
        <p:blipFill rotWithShape="1">
          <a:blip r:embed="rId3">
            <a:alphaModFix/>
          </a:blip>
          <a:srcRect b="0" l="0" r="0" t="29238"/>
          <a:stretch/>
        </p:blipFill>
        <p:spPr>
          <a:xfrm>
            <a:off x="2822075" y="4752291"/>
            <a:ext cx="18733348" cy="6519950"/>
          </a:xfrm>
          <a:prstGeom prst="rect">
            <a:avLst/>
          </a:prstGeom>
          <a:noFill/>
          <a:ln>
            <a:noFill/>
          </a:ln>
        </p:spPr>
      </p:pic>
      <p:sp>
        <p:nvSpPr>
          <p:cNvPr id="1469" name="Google Shape;1469;p99"/>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Top 10 </a:t>
            </a:r>
            <a:r>
              <a:rPr lang="en-US" sz="4000"/>
              <a:t>Countries</a:t>
            </a:r>
            <a:r>
              <a:rPr lang="en-US" sz="4000"/>
              <a:t> </a:t>
            </a:r>
            <a:endParaRPr sz="4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74" name="Shape 1474"/>
        <p:cNvGrpSpPr/>
        <p:nvPr/>
      </p:nvGrpSpPr>
      <p:grpSpPr>
        <a:xfrm>
          <a:off x="0" y="0"/>
          <a:ext cx="0" cy="0"/>
          <a:chOff x="0" y="0"/>
          <a:chExt cx="0" cy="0"/>
        </a:xfrm>
      </p:grpSpPr>
      <p:sp>
        <p:nvSpPr>
          <p:cNvPr id="1475" name="Google Shape;1475;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76" name="Google Shape;1476;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7" name="Google Shape;1477;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8" name="Google Shape;1478;p10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9" name="Google Shape;1479;p100"/>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Client IP Location Map</a:t>
            </a:r>
            <a:endParaRPr sz="4000"/>
          </a:p>
        </p:txBody>
      </p:sp>
      <p:pic>
        <p:nvPicPr>
          <p:cNvPr id="1480" name="Google Shape;1480;p100"/>
          <p:cNvPicPr preferRelativeResize="0"/>
          <p:nvPr/>
        </p:nvPicPr>
        <p:blipFill rotWithShape="1">
          <a:blip r:embed="rId3">
            <a:alphaModFix/>
          </a:blip>
          <a:srcRect b="26368" l="8719" r="4080" t="42183"/>
          <a:stretch/>
        </p:blipFill>
        <p:spPr>
          <a:xfrm>
            <a:off x="3562575" y="4133600"/>
            <a:ext cx="17252325" cy="626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85" name="Shape 1485"/>
        <p:cNvGrpSpPr/>
        <p:nvPr/>
      </p:nvGrpSpPr>
      <p:grpSpPr>
        <a:xfrm>
          <a:off x="0" y="0"/>
          <a:ext cx="0" cy="0"/>
          <a:chOff x="0" y="0"/>
          <a:chExt cx="0" cy="0"/>
        </a:xfrm>
      </p:grpSpPr>
      <p:sp>
        <p:nvSpPr>
          <p:cNvPr id="1486" name="Google Shape;1486;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87" name="Google Shape;1487;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89" name="Google Shape;1489;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0" name="Google Shape;1490;p101"/>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HTTP Methods Over Time</a:t>
            </a:r>
            <a:endParaRPr sz="4000"/>
          </a:p>
        </p:txBody>
      </p:sp>
      <p:pic>
        <p:nvPicPr>
          <p:cNvPr id="1491" name="Google Shape;1491;p101"/>
          <p:cNvPicPr preferRelativeResize="0"/>
          <p:nvPr/>
        </p:nvPicPr>
        <p:blipFill rotWithShape="1">
          <a:blip r:embed="rId3">
            <a:alphaModFix/>
          </a:blip>
          <a:srcRect b="58552" l="7876" r="3329" t="17975"/>
          <a:stretch/>
        </p:blipFill>
        <p:spPr>
          <a:xfrm>
            <a:off x="1906805" y="5274437"/>
            <a:ext cx="20564046" cy="547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496" name="Shape 1496"/>
        <p:cNvGrpSpPr/>
        <p:nvPr/>
      </p:nvGrpSpPr>
      <p:grpSpPr>
        <a:xfrm>
          <a:off x="0" y="0"/>
          <a:ext cx="0" cy="0"/>
          <a:chOff x="0" y="0"/>
          <a:chExt cx="0" cy="0"/>
        </a:xfrm>
      </p:grpSpPr>
      <p:sp>
        <p:nvSpPr>
          <p:cNvPr id="1497" name="Google Shape;1497;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498" name="Google Shape;1498;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9" name="Google Shape;1499;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0" name="Google Shape;1500;p10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01" name="Google Shape;1501;p102"/>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HTTP Response Code</a:t>
            </a:r>
            <a:endParaRPr sz="4000"/>
          </a:p>
        </p:txBody>
      </p:sp>
      <p:pic>
        <p:nvPicPr>
          <p:cNvPr id="1502" name="Google Shape;1502;p102"/>
          <p:cNvPicPr preferRelativeResize="0"/>
          <p:nvPr/>
        </p:nvPicPr>
        <p:blipFill rotWithShape="1">
          <a:blip r:embed="rId3">
            <a:alphaModFix/>
          </a:blip>
          <a:srcRect b="7142" l="8288" r="4275" t="72034"/>
          <a:stretch/>
        </p:blipFill>
        <p:spPr>
          <a:xfrm>
            <a:off x="1318862" y="5066063"/>
            <a:ext cx="21739777" cy="5215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07" name="Shape 1507"/>
        <p:cNvGrpSpPr/>
        <p:nvPr/>
      </p:nvGrpSpPr>
      <p:grpSpPr>
        <a:xfrm>
          <a:off x="0" y="0"/>
          <a:ext cx="0" cy="0"/>
          <a:chOff x="0" y="0"/>
          <a:chExt cx="0" cy="0"/>
        </a:xfrm>
      </p:grpSpPr>
      <p:sp>
        <p:nvSpPr>
          <p:cNvPr id="1508" name="Google Shape;1508;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09" name="Google Shape;150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0" name="Google Shape;1510;p10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11" name="Google Shape;1511;p10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2" name="Google Shape;1512;p103"/>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URIs</a:t>
            </a:r>
            <a:endParaRPr sz="4000"/>
          </a:p>
        </p:txBody>
      </p:sp>
      <p:pic>
        <p:nvPicPr>
          <p:cNvPr id="1513" name="Google Shape;1513;p103"/>
          <p:cNvPicPr preferRelativeResize="0"/>
          <p:nvPr/>
        </p:nvPicPr>
        <p:blipFill rotWithShape="1">
          <a:blip r:embed="rId3">
            <a:alphaModFix/>
          </a:blip>
          <a:srcRect b="47999" l="8316" r="2644" t="29897"/>
          <a:stretch/>
        </p:blipFill>
        <p:spPr>
          <a:xfrm>
            <a:off x="1093763" y="4914900"/>
            <a:ext cx="22189976" cy="55482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18" name="Shape 1518"/>
        <p:cNvGrpSpPr/>
        <p:nvPr/>
      </p:nvGrpSpPr>
      <p:grpSpPr>
        <a:xfrm>
          <a:off x="0" y="0"/>
          <a:ext cx="0" cy="0"/>
          <a:chOff x="0" y="0"/>
          <a:chExt cx="0" cy="0"/>
        </a:xfrm>
      </p:grpSpPr>
      <p:sp>
        <p:nvSpPr>
          <p:cNvPr id="1519" name="Google Shape;1519;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20" name="Google Shape;1520;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1" name="Google Shape;1521;p10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2" name="Google Shape;1522;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3" name="Google Shape;1523;p104"/>
          <p:cNvSpPr txBox="1"/>
          <p:nvPr/>
        </p:nvSpPr>
        <p:spPr>
          <a:xfrm>
            <a:off x="1576775" y="2113050"/>
            <a:ext cx="10915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User Agent Count</a:t>
            </a:r>
            <a:endParaRPr sz="4000"/>
          </a:p>
        </p:txBody>
      </p:sp>
      <p:pic>
        <p:nvPicPr>
          <p:cNvPr id="1524" name="Google Shape;1524;p104"/>
          <p:cNvPicPr preferRelativeResize="0"/>
          <p:nvPr/>
        </p:nvPicPr>
        <p:blipFill rotWithShape="1">
          <a:blip r:embed="rId3">
            <a:alphaModFix/>
          </a:blip>
          <a:srcRect b="5786" l="8325" r="3483" t="72616"/>
          <a:stretch/>
        </p:blipFill>
        <p:spPr>
          <a:xfrm>
            <a:off x="1699875" y="4679713"/>
            <a:ext cx="20977899" cy="51748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10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30" name="Google Shape;1530;p10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31" name="Google Shape;1531;p10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32" name="Google Shape;1532;p10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36" name="Shape 1536"/>
        <p:cNvGrpSpPr/>
        <p:nvPr/>
      </p:nvGrpSpPr>
      <p:grpSpPr>
        <a:xfrm>
          <a:off x="0" y="0"/>
          <a:ext cx="0" cy="0"/>
          <a:chOff x="0" y="0"/>
          <a:chExt cx="0" cy="0"/>
        </a:xfrm>
      </p:grpSpPr>
      <p:sp>
        <p:nvSpPr>
          <p:cNvPr id="1537" name="Google Shape;1537;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38" name="Google Shape;1538;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9" name="Google Shape;1539;p106"/>
          <p:cNvSpPr txBox="1"/>
          <p:nvPr>
            <p:ph idx="3" type="body"/>
          </p:nvPr>
        </p:nvSpPr>
        <p:spPr>
          <a:xfrm>
            <a:off x="968800" y="1767175"/>
            <a:ext cx="15132900" cy="65232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300">
                <a:solidFill>
                  <a:schemeClr val="dk1"/>
                </a:solidFill>
              </a:rPr>
              <a:t>We will now detail our </a:t>
            </a:r>
            <a:r>
              <a:rPr lang="en-US" sz="4300">
                <a:solidFill>
                  <a:schemeClr val="dk1"/>
                </a:solidFill>
              </a:rPr>
              <a:t>findings from our reports when analyzing the Windows attack logs in Splunk.</a:t>
            </a:r>
            <a:endParaRPr sz="4300">
              <a:solidFill>
                <a:schemeClr val="dk1"/>
              </a:solidFill>
            </a:endParaRPr>
          </a:p>
          <a:p>
            <a:pPr indent="0" lvl="0" marL="0" rtl="0" algn="l">
              <a:spcBef>
                <a:spcPts val="1200"/>
              </a:spcBef>
              <a:spcAft>
                <a:spcPts val="0"/>
              </a:spcAft>
              <a:buNone/>
            </a:pPr>
            <a:r>
              <a:t/>
            </a:r>
            <a:endParaRPr sz="4300">
              <a:solidFill>
                <a:schemeClr val="dk1"/>
              </a:solidFill>
            </a:endParaRPr>
          </a:p>
          <a:p>
            <a:pPr indent="-469900" lvl="0" marL="914400" rtl="0" algn="l">
              <a:lnSpc>
                <a:spcPct val="115000"/>
              </a:lnSpc>
              <a:spcBef>
                <a:spcPts val="1200"/>
              </a:spcBef>
              <a:spcAft>
                <a:spcPts val="0"/>
              </a:spcAft>
              <a:buClr>
                <a:schemeClr val="dk1"/>
              </a:buClr>
              <a:buSzPts val="3800"/>
              <a:buChar char="●"/>
            </a:pPr>
            <a:r>
              <a:rPr lang="en-US" sz="3800">
                <a:solidFill>
                  <a:schemeClr val="dk1"/>
                </a:solidFill>
              </a:rPr>
              <a:t>There were two separate attacks which occurred on March 25. (right image)</a:t>
            </a:r>
            <a:endParaRPr sz="3800">
              <a:solidFill>
                <a:schemeClr val="dk1"/>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The first attack happened between 12am and 3am</a:t>
            </a:r>
            <a:endParaRPr sz="3800">
              <a:solidFill>
                <a:schemeClr val="dk1"/>
              </a:solidFill>
            </a:endParaRPr>
          </a:p>
          <a:p>
            <a:pPr indent="-469900" lvl="1" marL="1371600" rtl="0" algn="l">
              <a:lnSpc>
                <a:spcPct val="115000"/>
              </a:lnSpc>
              <a:spcBef>
                <a:spcPts val="1000"/>
              </a:spcBef>
              <a:spcAft>
                <a:spcPts val="0"/>
              </a:spcAft>
              <a:buClr>
                <a:schemeClr val="dk1"/>
              </a:buClr>
              <a:buSzPts val="3800"/>
              <a:buChar char="○"/>
            </a:pPr>
            <a:r>
              <a:rPr lang="en-US" sz="3800">
                <a:solidFill>
                  <a:schemeClr val="dk1"/>
                </a:solidFill>
              </a:rPr>
              <a:t>The second attack over the hours of 8am to 11am.  </a:t>
            </a:r>
            <a:endParaRPr sz="3800">
              <a:solidFill>
                <a:schemeClr val="dk1"/>
              </a:solidFill>
            </a:endParaRPr>
          </a:p>
          <a:p>
            <a:pPr indent="-469900" lvl="0" marL="914400" rtl="0" algn="l">
              <a:lnSpc>
                <a:spcPct val="115000"/>
              </a:lnSpc>
              <a:spcBef>
                <a:spcPts val="1000"/>
              </a:spcBef>
              <a:spcAft>
                <a:spcPts val="0"/>
              </a:spcAft>
              <a:buClr>
                <a:schemeClr val="dk1"/>
              </a:buClr>
              <a:buSzPts val="3800"/>
              <a:buChar char="●"/>
            </a:pPr>
            <a:r>
              <a:rPr lang="en-US" sz="3800">
                <a:solidFill>
                  <a:schemeClr val="dk1"/>
                </a:solidFill>
              </a:rPr>
              <a:t>High Severity Alerts on March 25th increased by 13.7% to 20.2% on the Attack Log (below)</a:t>
            </a:r>
            <a:endParaRPr sz="3800">
              <a:solidFill>
                <a:schemeClr val="dk1"/>
              </a:solidFill>
            </a:endParaRPr>
          </a:p>
          <a:p>
            <a:pPr indent="-469900" lvl="0" marL="914400" rtl="0" algn="l">
              <a:lnSpc>
                <a:spcPct val="115000"/>
              </a:lnSpc>
              <a:spcBef>
                <a:spcPts val="1000"/>
              </a:spcBef>
              <a:spcAft>
                <a:spcPts val="0"/>
              </a:spcAft>
              <a:buClr>
                <a:schemeClr val="dk1"/>
              </a:buClr>
              <a:buSzPts val="3800"/>
              <a:buChar char="●"/>
            </a:pPr>
            <a:r>
              <a:t/>
            </a:r>
            <a:endParaRPr sz="3800">
              <a:solidFill>
                <a:schemeClr val="dk1"/>
              </a:solidFill>
            </a:endParaRPr>
          </a:p>
          <a:p>
            <a:pPr indent="0" lvl="0" marL="0" rtl="0" algn="l">
              <a:lnSpc>
                <a:spcPct val="115000"/>
              </a:lnSpc>
              <a:spcBef>
                <a:spcPts val="1000"/>
              </a:spcBef>
              <a:spcAft>
                <a:spcPts val="0"/>
              </a:spcAft>
              <a:buNone/>
            </a:pPr>
            <a:r>
              <a:t/>
            </a:r>
            <a:endParaRPr sz="3800">
              <a:solidFill>
                <a:schemeClr val="dk1"/>
              </a:solidFill>
            </a:endParaRPr>
          </a:p>
          <a:p>
            <a:pPr indent="0" lvl="0" marL="91440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540" name="Google Shape;1540;p106"/>
          <p:cNvPicPr preferRelativeResize="0"/>
          <p:nvPr/>
        </p:nvPicPr>
        <p:blipFill>
          <a:blip r:embed="rId3">
            <a:alphaModFix/>
          </a:blip>
          <a:stretch>
            <a:fillRect/>
          </a:stretch>
        </p:blipFill>
        <p:spPr>
          <a:xfrm>
            <a:off x="2322950" y="8634325"/>
            <a:ext cx="5996300" cy="4451325"/>
          </a:xfrm>
          <a:prstGeom prst="rect">
            <a:avLst/>
          </a:prstGeom>
          <a:noFill/>
          <a:ln>
            <a:noFill/>
          </a:ln>
        </p:spPr>
      </p:pic>
      <p:pic>
        <p:nvPicPr>
          <p:cNvPr id="1541" name="Google Shape;1541;p106"/>
          <p:cNvPicPr preferRelativeResize="0"/>
          <p:nvPr/>
        </p:nvPicPr>
        <p:blipFill>
          <a:blip r:embed="rId4">
            <a:alphaModFix/>
          </a:blip>
          <a:stretch>
            <a:fillRect/>
          </a:stretch>
        </p:blipFill>
        <p:spPr>
          <a:xfrm>
            <a:off x="8663925" y="8634325"/>
            <a:ext cx="6219019" cy="4451325"/>
          </a:xfrm>
          <a:prstGeom prst="rect">
            <a:avLst/>
          </a:prstGeom>
          <a:noFill/>
          <a:ln>
            <a:noFill/>
          </a:ln>
        </p:spPr>
      </p:pic>
      <p:pic>
        <p:nvPicPr>
          <p:cNvPr id="1542" name="Google Shape;1542;p106"/>
          <p:cNvPicPr preferRelativeResize="0"/>
          <p:nvPr/>
        </p:nvPicPr>
        <p:blipFill>
          <a:blip r:embed="rId5">
            <a:alphaModFix/>
          </a:blip>
          <a:stretch>
            <a:fillRect/>
          </a:stretch>
        </p:blipFill>
        <p:spPr>
          <a:xfrm>
            <a:off x="15227625" y="3221675"/>
            <a:ext cx="8839400" cy="610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46" name="Shape 1546"/>
        <p:cNvGrpSpPr/>
        <p:nvPr/>
      </p:nvGrpSpPr>
      <p:grpSpPr>
        <a:xfrm>
          <a:off x="0" y="0"/>
          <a:ext cx="0" cy="0"/>
          <a:chOff x="0" y="0"/>
          <a:chExt cx="0" cy="0"/>
        </a:xfrm>
      </p:grpSpPr>
      <p:sp>
        <p:nvSpPr>
          <p:cNvPr id="1547" name="Google Shape;1547;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48" name="Google Shape;1548;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9" name="Google Shape;1549;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38150" lvl="0" marL="914400" rtl="0" algn="l">
              <a:lnSpc>
                <a:spcPct val="115000"/>
              </a:lnSpc>
              <a:spcBef>
                <a:spcPts val="0"/>
              </a:spcBef>
              <a:spcAft>
                <a:spcPts val="0"/>
              </a:spcAft>
              <a:buClr>
                <a:schemeClr val="dk1"/>
              </a:buClr>
              <a:buSzPts val="3300"/>
              <a:buChar char="●"/>
            </a:pPr>
            <a:r>
              <a:rPr lang="en-US" sz="3300">
                <a:solidFill>
                  <a:schemeClr val="dk1"/>
                </a:solidFill>
              </a:rPr>
              <a:t>Failure Alerts</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We noticed a heavy increase at 8AM then a dramatic decrease to no activity from 9-11AM.</a:t>
            </a:r>
            <a:endParaRPr sz="3300">
              <a:solidFill>
                <a:schemeClr val="dk1"/>
              </a:solidFill>
            </a:endParaRPr>
          </a:p>
          <a:p>
            <a:pPr indent="-438150" lvl="2" marL="1828800" rtl="0" algn="l">
              <a:lnSpc>
                <a:spcPct val="115000"/>
              </a:lnSpc>
              <a:spcBef>
                <a:spcPts val="1000"/>
              </a:spcBef>
              <a:spcAft>
                <a:spcPts val="0"/>
              </a:spcAft>
              <a:buClr>
                <a:schemeClr val="dk1"/>
              </a:buClr>
              <a:buSzPts val="3300"/>
              <a:buChar char="■"/>
            </a:pPr>
            <a:r>
              <a:rPr lang="en-US" sz="3300">
                <a:solidFill>
                  <a:schemeClr val="dk1"/>
                </a:solidFill>
              </a:rPr>
              <a:t>We set our </a:t>
            </a:r>
            <a:r>
              <a:rPr lang="en-US" sz="3300">
                <a:solidFill>
                  <a:schemeClr val="dk1"/>
                </a:solidFill>
              </a:rPr>
              <a:t>threshold to 25 which triggered an alert to our team with 35 events.</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Success logged on Alert</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Our team saw no activity from 10-11AM.</a:t>
            </a:r>
            <a:endParaRPr sz="3300">
              <a:solidFill>
                <a:schemeClr val="dk1"/>
              </a:solidFill>
            </a:endParaRPr>
          </a:p>
          <a:p>
            <a:pPr indent="-438150" lvl="2" marL="1828800" rtl="0" algn="l">
              <a:lnSpc>
                <a:spcPct val="115000"/>
              </a:lnSpc>
              <a:spcBef>
                <a:spcPts val="1000"/>
              </a:spcBef>
              <a:spcAft>
                <a:spcPts val="0"/>
              </a:spcAft>
              <a:buClr>
                <a:schemeClr val="dk1"/>
              </a:buClr>
              <a:buSzPts val="3300"/>
              <a:buChar char="■"/>
            </a:pPr>
            <a:r>
              <a:rPr lang="en-US" sz="3300">
                <a:solidFill>
                  <a:schemeClr val="dk1"/>
                </a:solidFill>
              </a:rPr>
              <a:t>Our team did not receive alert would not of been triggered since we did not think a point of interest would be it hitting 0. </a:t>
            </a:r>
            <a:endParaRPr sz="33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550" name="Google Shape;1550;p107"/>
          <p:cNvPicPr preferRelativeResize="0"/>
          <p:nvPr/>
        </p:nvPicPr>
        <p:blipFill>
          <a:blip r:embed="rId3">
            <a:alphaModFix/>
          </a:blip>
          <a:stretch>
            <a:fillRect/>
          </a:stretch>
        </p:blipFill>
        <p:spPr>
          <a:xfrm>
            <a:off x="4514113" y="4392575"/>
            <a:ext cx="14775825" cy="2841500"/>
          </a:xfrm>
          <a:prstGeom prst="rect">
            <a:avLst/>
          </a:prstGeom>
          <a:noFill/>
          <a:ln>
            <a:noFill/>
          </a:ln>
        </p:spPr>
      </p:pic>
      <p:pic>
        <p:nvPicPr>
          <p:cNvPr id="1551" name="Google Shape;1551;p107"/>
          <p:cNvPicPr preferRelativeResize="0"/>
          <p:nvPr/>
        </p:nvPicPr>
        <p:blipFill>
          <a:blip r:embed="rId4">
            <a:alphaModFix/>
          </a:blip>
          <a:stretch>
            <a:fillRect/>
          </a:stretch>
        </p:blipFill>
        <p:spPr>
          <a:xfrm>
            <a:off x="2860875" y="10468650"/>
            <a:ext cx="18655900" cy="275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55" name="Shape 1555"/>
        <p:cNvGrpSpPr/>
        <p:nvPr/>
      </p:nvGrpSpPr>
      <p:grpSpPr>
        <a:xfrm>
          <a:off x="0" y="0"/>
          <a:ext cx="0" cy="0"/>
          <a:chOff x="0" y="0"/>
          <a:chExt cx="0" cy="0"/>
        </a:xfrm>
      </p:grpSpPr>
      <p:sp>
        <p:nvSpPr>
          <p:cNvPr id="1556" name="Google Shape;1556;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57" name="Google Shape;1557;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8" name="Google Shape;1558;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300">
                <a:solidFill>
                  <a:schemeClr val="dk1"/>
                </a:solidFill>
              </a:rPr>
              <a:t>Summarize your findings from your alerts when analyzing the attack logs. Were the thresholds correct?</a:t>
            </a:r>
            <a:endParaRPr sz="3300">
              <a:solidFill>
                <a:schemeClr val="dk1"/>
              </a:solidFill>
            </a:endParaRPr>
          </a:p>
          <a:p>
            <a:pPr indent="0" lvl="0" marL="914400" rtl="0" algn="l">
              <a:lnSpc>
                <a:spcPct val="115000"/>
              </a:lnSpc>
              <a:spcBef>
                <a:spcPts val="1200"/>
              </a:spcBef>
              <a:spcAft>
                <a:spcPts val="0"/>
              </a:spcAft>
              <a:buNone/>
            </a:pPr>
            <a:r>
              <a:t/>
            </a:r>
            <a:endParaRPr sz="33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Deleted Accounts Alert</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Just like the Successful log in alert there is a significant dip in activity from 9-11am.</a:t>
            </a:r>
            <a:endParaRPr sz="3300">
              <a:solidFill>
                <a:schemeClr val="dk1"/>
              </a:solidFill>
            </a:endParaRPr>
          </a:p>
          <a:p>
            <a:pPr indent="-438150" lvl="2" marL="1828800" rtl="0" algn="l">
              <a:lnSpc>
                <a:spcPct val="115000"/>
              </a:lnSpc>
              <a:spcBef>
                <a:spcPts val="1000"/>
              </a:spcBef>
              <a:spcAft>
                <a:spcPts val="0"/>
              </a:spcAft>
              <a:buClr>
                <a:schemeClr val="dk1"/>
              </a:buClr>
              <a:buSzPts val="3300"/>
              <a:buChar char="■"/>
            </a:pPr>
            <a:r>
              <a:rPr lang="en-US" sz="3300">
                <a:solidFill>
                  <a:schemeClr val="dk1"/>
                </a:solidFill>
              </a:rPr>
              <a:t>For that same reasoning as well our alert would not have triggered </a:t>
            </a:r>
            <a:endParaRPr sz="33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1559" name="Google Shape;1559;p108"/>
          <p:cNvPicPr preferRelativeResize="0"/>
          <p:nvPr/>
        </p:nvPicPr>
        <p:blipFill>
          <a:blip r:embed="rId3">
            <a:alphaModFix/>
          </a:blip>
          <a:stretch>
            <a:fillRect/>
          </a:stretch>
        </p:blipFill>
        <p:spPr>
          <a:xfrm>
            <a:off x="1829775" y="6173325"/>
            <a:ext cx="20718099" cy="3984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63" name="Shape 1563"/>
        <p:cNvGrpSpPr/>
        <p:nvPr/>
      </p:nvGrpSpPr>
      <p:grpSpPr>
        <a:xfrm>
          <a:off x="0" y="0"/>
          <a:ext cx="0" cy="0"/>
          <a:chOff x="0" y="0"/>
          <a:chExt cx="0" cy="0"/>
        </a:xfrm>
      </p:grpSpPr>
      <p:sp>
        <p:nvSpPr>
          <p:cNvPr id="1564" name="Google Shape;1564;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5" name="Google Shape;156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6" name="Google Shape;1566;p109"/>
          <p:cNvSpPr txBox="1"/>
          <p:nvPr>
            <p:ph idx="3" type="body"/>
          </p:nvPr>
        </p:nvSpPr>
        <p:spPr>
          <a:xfrm>
            <a:off x="203600" y="2267650"/>
            <a:ext cx="143787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900">
                <a:solidFill>
                  <a:schemeClr val="dk1"/>
                </a:solidFill>
              </a:rPr>
              <a:t>O</a:t>
            </a:r>
            <a:r>
              <a:rPr lang="en-US" sz="3900">
                <a:solidFill>
                  <a:schemeClr val="dk1"/>
                </a:solidFill>
              </a:rPr>
              <a:t>ur findings from our dashboards when analyzing the attack logs:</a:t>
            </a:r>
            <a:endParaRPr sz="3900">
              <a:solidFill>
                <a:schemeClr val="dk1"/>
              </a:solidFill>
            </a:endParaRPr>
          </a:p>
          <a:p>
            <a:pPr indent="0" lvl="0" marL="914400" rtl="0" algn="l">
              <a:lnSpc>
                <a:spcPct val="115000"/>
              </a:lnSpc>
              <a:spcBef>
                <a:spcPts val="1200"/>
              </a:spcBef>
              <a:spcAft>
                <a:spcPts val="0"/>
              </a:spcAft>
              <a:buNone/>
            </a:pPr>
            <a:r>
              <a:t/>
            </a:r>
            <a:endParaRPr sz="3900">
              <a:solidFill>
                <a:schemeClr val="dk1"/>
              </a:solidFill>
            </a:endParaRPr>
          </a:p>
          <a:p>
            <a:pPr indent="-438150" lvl="0" marL="914400" rtl="0" algn="l">
              <a:lnSpc>
                <a:spcPct val="115000"/>
              </a:lnSpc>
              <a:spcBef>
                <a:spcPts val="1000"/>
              </a:spcBef>
              <a:spcAft>
                <a:spcPts val="0"/>
              </a:spcAft>
              <a:buClr>
                <a:schemeClr val="dk1"/>
              </a:buClr>
              <a:buSzPts val="3300"/>
              <a:buChar char="●"/>
            </a:pPr>
            <a:r>
              <a:rPr lang="en-US" sz="3300">
                <a:solidFill>
                  <a:schemeClr val="dk1"/>
                </a:solidFill>
              </a:rPr>
              <a:t>Details of the  two separate attacks which occurred on March 25:</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The first attack happened between 12am and 3am from the UserA account, which resulted in the account being locked out at 2am</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Lock Out signatures peaked at 896</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Baseline Failures is 10 per hour, at 8am logs show 35, triggering an alert to the team.</a:t>
            </a:r>
            <a:endParaRPr sz="3300">
              <a:solidFill>
                <a:schemeClr val="dk1"/>
              </a:solidFill>
            </a:endParaRPr>
          </a:p>
          <a:p>
            <a:pPr indent="-438150" lvl="1" marL="1371600" rtl="0" algn="l">
              <a:lnSpc>
                <a:spcPct val="115000"/>
              </a:lnSpc>
              <a:spcBef>
                <a:spcPts val="1000"/>
              </a:spcBef>
              <a:spcAft>
                <a:spcPts val="0"/>
              </a:spcAft>
              <a:buClr>
                <a:schemeClr val="dk1"/>
              </a:buClr>
              <a:buSzPts val="3300"/>
              <a:buChar char="○"/>
            </a:pPr>
            <a:r>
              <a:rPr lang="en-US" sz="3300">
                <a:solidFill>
                  <a:schemeClr val="dk1"/>
                </a:solidFill>
              </a:rPr>
              <a:t>The second attack utilized UserK, with attempts to change the password to the account over the hours of 8am to 11am.  There were over 1000 attempts to change the password in that timeframe.  The peak count of the signatures was 1256.</a:t>
            </a:r>
            <a:endParaRPr sz="3300">
              <a:solidFill>
                <a:schemeClr val="dk1"/>
              </a:solidFill>
            </a:endParaRPr>
          </a:p>
          <a:p>
            <a:pPr indent="0" lvl="0" marL="914400" rtl="0" algn="l">
              <a:lnSpc>
                <a:spcPct val="115000"/>
              </a:lnSpc>
              <a:spcBef>
                <a:spcPts val="1000"/>
              </a:spcBef>
              <a:spcAft>
                <a:spcPts val="1000"/>
              </a:spcAft>
              <a:buNone/>
            </a:pPr>
            <a:r>
              <a:t/>
            </a:r>
            <a:endParaRPr sz="3900">
              <a:solidFill>
                <a:schemeClr val="dk1"/>
              </a:solidFill>
            </a:endParaRPr>
          </a:p>
        </p:txBody>
      </p:sp>
      <p:pic>
        <p:nvPicPr>
          <p:cNvPr id="1567" name="Google Shape;1567;p109"/>
          <p:cNvPicPr preferRelativeResize="0"/>
          <p:nvPr/>
        </p:nvPicPr>
        <p:blipFill>
          <a:blip r:embed="rId3">
            <a:alphaModFix/>
          </a:blip>
          <a:stretch>
            <a:fillRect/>
          </a:stretch>
        </p:blipFill>
        <p:spPr>
          <a:xfrm>
            <a:off x="13655203" y="2219641"/>
            <a:ext cx="10339476" cy="4834175"/>
          </a:xfrm>
          <a:prstGeom prst="rect">
            <a:avLst/>
          </a:prstGeom>
          <a:noFill/>
          <a:ln>
            <a:noFill/>
          </a:ln>
        </p:spPr>
      </p:pic>
      <p:pic>
        <p:nvPicPr>
          <p:cNvPr id="1568" name="Google Shape;1568;p109"/>
          <p:cNvPicPr preferRelativeResize="0"/>
          <p:nvPr/>
        </p:nvPicPr>
        <p:blipFill>
          <a:blip r:embed="rId4">
            <a:alphaModFix/>
          </a:blip>
          <a:stretch>
            <a:fillRect/>
          </a:stretch>
        </p:blipFill>
        <p:spPr>
          <a:xfrm>
            <a:off x="14458150" y="7433800"/>
            <a:ext cx="8398684" cy="5368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72" name="Shape 1572"/>
        <p:cNvGrpSpPr/>
        <p:nvPr/>
      </p:nvGrpSpPr>
      <p:grpSpPr>
        <a:xfrm>
          <a:off x="0" y="0"/>
          <a:ext cx="0" cy="0"/>
          <a:chOff x="0" y="0"/>
          <a:chExt cx="0" cy="0"/>
        </a:xfrm>
      </p:grpSpPr>
      <p:sp>
        <p:nvSpPr>
          <p:cNvPr id="1573" name="Google Shape;1573;p110"/>
          <p:cNvSpPr txBox="1"/>
          <p:nvPr>
            <p:ph type="title"/>
          </p:nvPr>
        </p:nvSpPr>
        <p:spPr>
          <a:xfrm>
            <a:off x="-32795" y="0"/>
            <a:ext cx="103545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74" name="Google Shape;1574;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75" name="Google Shape;1575;p110"/>
          <p:cNvPicPr preferRelativeResize="0"/>
          <p:nvPr/>
        </p:nvPicPr>
        <p:blipFill>
          <a:blip r:embed="rId3">
            <a:alphaModFix/>
          </a:blip>
          <a:stretch>
            <a:fillRect/>
          </a:stretch>
        </p:blipFill>
        <p:spPr>
          <a:xfrm>
            <a:off x="13157875" y="3321025"/>
            <a:ext cx="8284025" cy="10053500"/>
          </a:xfrm>
          <a:prstGeom prst="rect">
            <a:avLst/>
          </a:prstGeom>
          <a:noFill/>
          <a:ln>
            <a:noFill/>
          </a:ln>
        </p:spPr>
      </p:pic>
      <p:pic>
        <p:nvPicPr>
          <p:cNvPr id="1576" name="Google Shape;1576;p110"/>
          <p:cNvPicPr preferRelativeResize="0"/>
          <p:nvPr/>
        </p:nvPicPr>
        <p:blipFill>
          <a:blip r:embed="rId4">
            <a:alphaModFix/>
          </a:blip>
          <a:stretch>
            <a:fillRect/>
          </a:stretch>
        </p:blipFill>
        <p:spPr>
          <a:xfrm>
            <a:off x="1339225" y="3321026"/>
            <a:ext cx="8284024" cy="10053499"/>
          </a:xfrm>
          <a:prstGeom prst="rect">
            <a:avLst/>
          </a:prstGeom>
          <a:noFill/>
          <a:ln>
            <a:noFill/>
          </a:ln>
        </p:spPr>
      </p:pic>
      <p:sp>
        <p:nvSpPr>
          <p:cNvPr id="1577" name="Google Shape;1577;p110"/>
          <p:cNvSpPr txBox="1"/>
          <p:nvPr/>
        </p:nvSpPr>
        <p:spPr>
          <a:xfrm>
            <a:off x="3250350" y="2526100"/>
            <a:ext cx="45708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100"/>
              <a:t>Normal Activity</a:t>
            </a:r>
            <a:endParaRPr sz="3100"/>
          </a:p>
        </p:txBody>
      </p:sp>
      <p:sp>
        <p:nvSpPr>
          <p:cNvPr id="1578" name="Google Shape;1578;p110"/>
          <p:cNvSpPr txBox="1"/>
          <p:nvPr/>
        </p:nvSpPr>
        <p:spPr>
          <a:xfrm>
            <a:off x="14445525" y="2437775"/>
            <a:ext cx="5498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Attack Activity</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82" name="Shape 1582"/>
        <p:cNvGrpSpPr/>
        <p:nvPr/>
      </p:nvGrpSpPr>
      <p:grpSpPr>
        <a:xfrm>
          <a:off x="0" y="0"/>
          <a:ext cx="0" cy="0"/>
          <a:chOff x="0" y="0"/>
          <a:chExt cx="0" cy="0"/>
        </a:xfrm>
      </p:grpSpPr>
      <p:sp>
        <p:nvSpPr>
          <p:cNvPr id="1583" name="Google Shape;1583;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Attack Summary - Windows</a:t>
            </a:r>
            <a:endParaRPr/>
          </a:p>
        </p:txBody>
      </p:sp>
      <p:sp>
        <p:nvSpPr>
          <p:cNvPr id="1584" name="Google Shape;1584;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85" name="Google Shape;1585;p111"/>
          <p:cNvPicPr preferRelativeResize="0"/>
          <p:nvPr/>
        </p:nvPicPr>
        <p:blipFill>
          <a:blip r:embed="rId3">
            <a:alphaModFix/>
          </a:blip>
          <a:stretch>
            <a:fillRect/>
          </a:stretch>
        </p:blipFill>
        <p:spPr>
          <a:xfrm>
            <a:off x="13727475" y="2578063"/>
            <a:ext cx="8684600" cy="5151150"/>
          </a:xfrm>
          <a:prstGeom prst="rect">
            <a:avLst/>
          </a:prstGeom>
          <a:noFill/>
          <a:ln>
            <a:noFill/>
          </a:ln>
        </p:spPr>
      </p:pic>
      <p:sp>
        <p:nvSpPr>
          <p:cNvPr id="1586" name="Google Shape;1586;p111"/>
          <p:cNvSpPr txBox="1"/>
          <p:nvPr/>
        </p:nvSpPr>
        <p:spPr>
          <a:xfrm>
            <a:off x="617400" y="2519197"/>
            <a:ext cx="12055500" cy="5784900"/>
          </a:xfrm>
          <a:prstGeom prst="rect">
            <a:avLst/>
          </a:prstGeom>
          <a:noFill/>
          <a:ln>
            <a:noFill/>
          </a:ln>
        </p:spPr>
        <p:txBody>
          <a:bodyPr anchorCtr="0" anchor="t" bIns="91425" lIns="91425" spcFirstLastPara="1" rIns="91425" wrap="square" tIns="91425">
            <a:spAutoFit/>
          </a:bodyPr>
          <a:lstStyle/>
          <a:p>
            <a:pPr indent="-514350" lvl="0" marL="914400" rtl="0" algn="l">
              <a:lnSpc>
                <a:spcPct val="115000"/>
              </a:lnSpc>
              <a:spcBef>
                <a:spcPts val="0"/>
              </a:spcBef>
              <a:spcAft>
                <a:spcPts val="0"/>
              </a:spcAft>
              <a:buClr>
                <a:schemeClr val="dk1"/>
              </a:buClr>
              <a:buSzPts val="4500"/>
              <a:buFont typeface="Roboto"/>
              <a:buChar char="●"/>
            </a:pPr>
            <a:r>
              <a:rPr lang="en-US" sz="4500">
                <a:solidFill>
                  <a:schemeClr val="dk1"/>
                </a:solidFill>
                <a:latin typeface="Roboto"/>
                <a:ea typeface="Roboto"/>
                <a:cs typeface="Roboto"/>
                <a:sym typeface="Roboto"/>
              </a:rPr>
              <a:t>A report of Top 10 IPs alerted our team to an abundance of activity from the  specific IP of 68.28.111.176</a:t>
            </a:r>
            <a:endParaRPr sz="4500">
              <a:solidFill>
                <a:schemeClr val="dk1"/>
              </a:solidFill>
              <a:latin typeface="Roboto"/>
              <a:ea typeface="Roboto"/>
              <a:cs typeface="Roboto"/>
              <a:sym typeface="Roboto"/>
            </a:endParaRPr>
          </a:p>
          <a:p>
            <a:pPr indent="-514350" lvl="0" marL="914400" rtl="0" algn="l">
              <a:lnSpc>
                <a:spcPct val="115000"/>
              </a:lnSpc>
              <a:spcBef>
                <a:spcPts val="1000"/>
              </a:spcBef>
              <a:spcAft>
                <a:spcPts val="1000"/>
              </a:spcAft>
              <a:buClr>
                <a:schemeClr val="dk1"/>
              </a:buClr>
              <a:buSzPts val="4500"/>
              <a:buFont typeface="Roboto"/>
              <a:buChar char="●"/>
            </a:pPr>
            <a:r>
              <a:rPr lang="en-US" sz="4500">
                <a:solidFill>
                  <a:schemeClr val="dk1"/>
                </a:solidFill>
                <a:latin typeface="Roboto"/>
                <a:ea typeface="Roboto"/>
                <a:cs typeface="Roboto"/>
                <a:sym typeface="Roboto"/>
              </a:rPr>
              <a:t>Between 9am and 10am there were near zero deleted accounts.  Our team suspected a DDOS attack was underway after the activity that began at 8am.</a:t>
            </a:r>
            <a:endParaRPr sz="2600"/>
          </a:p>
        </p:txBody>
      </p:sp>
      <p:pic>
        <p:nvPicPr>
          <p:cNvPr id="1587" name="Google Shape;1587;p111"/>
          <p:cNvPicPr preferRelativeResize="0"/>
          <p:nvPr/>
        </p:nvPicPr>
        <p:blipFill>
          <a:blip r:embed="rId4">
            <a:alphaModFix/>
          </a:blip>
          <a:stretch>
            <a:fillRect/>
          </a:stretch>
        </p:blipFill>
        <p:spPr>
          <a:xfrm>
            <a:off x="617400" y="8317520"/>
            <a:ext cx="22429700" cy="431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591" name="Shape 1591"/>
        <p:cNvGrpSpPr/>
        <p:nvPr/>
      </p:nvGrpSpPr>
      <p:grpSpPr>
        <a:xfrm>
          <a:off x="0" y="0"/>
          <a:ext cx="0" cy="0"/>
          <a:chOff x="0" y="0"/>
          <a:chExt cx="0" cy="0"/>
        </a:xfrm>
      </p:grpSpPr>
      <p:sp>
        <p:nvSpPr>
          <p:cNvPr id="1592" name="Google Shape;1592;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Apache URI Analysis</a:t>
            </a:r>
            <a:endParaRPr/>
          </a:p>
        </p:txBody>
      </p:sp>
      <p:sp>
        <p:nvSpPr>
          <p:cNvPr id="1593" name="Google Shape;159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4" name="Google Shape;1594;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t/>
            </a:r>
            <a:endParaRPr sz="4400">
              <a:solidFill>
                <a:schemeClr val="dk1"/>
              </a:solidFill>
            </a:endParaRPr>
          </a:p>
          <a:p>
            <a:pPr indent="0" lvl="0" marL="0" rtl="0" algn="l">
              <a:lnSpc>
                <a:spcPct val="115000"/>
              </a:lnSpc>
              <a:spcBef>
                <a:spcPts val="1200"/>
              </a:spcBef>
              <a:spcAft>
                <a:spcPts val="1000"/>
              </a:spcAft>
              <a:buNone/>
            </a:pPr>
            <a:r>
              <a:rPr lang="en-US" sz="4400">
                <a:solidFill>
                  <a:schemeClr val="dk1"/>
                </a:solidFill>
              </a:rPr>
              <a:t>                                                                                 </a:t>
            </a:r>
            <a:endParaRPr sz="4400">
              <a:solidFill>
                <a:schemeClr val="dk1"/>
              </a:solidFill>
            </a:endParaRPr>
          </a:p>
        </p:txBody>
      </p:sp>
      <p:pic>
        <p:nvPicPr>
          <p:cNvPr id="1595" name="Google Shape;1595;p112"/>
          <p:cNvPicPr preferRelativeResize="0"/>
          <p:nvPr/>
        </p:nvPicPr>
        <p:blipFill>
          <a:blip r:embed="rId3">
            <a:alphaModFix/>
          </a:blip>
          <a:stretch>
            <a:fillRect/>
          </a:stretch>
        </p:blipFill>
        <p:spPr>
          <a:xfrm>
            <a:off x="8483600" y="2415975"/>
            <a:ext cx="15162574" cy="4835500"/>
          </a:xfrm>
          <a:prstGeom prst="rect">
            <a:avLst/>
          </a:prstGeom>
          <a:noFill/>
          <a:ln>
            <a:noFill/>
          </a:ln>
        </p:spPr>
      </p:pic>
      <p:pic>
        <p:nvPicPr>
          <p:cNvPr id="1596" name="Google Shape;1596;p112"/>
          <p:cNvPicPr preferRelativeResize="0"/>
          <p:nvPr/>
        </p:nvPicPr>
        <p:blipFill>
          <a:blip r:embed="rId4">
            <a:alphaModFix/>
          </a:blip>
          <a:stretch>
            <a:fillRect/>
          </a:stretch>
        </p:blipFill>
        <p:spPr>
          <a:xfrm>
            <a:off x="7409625" y="7459100"/>
            <a:ext cx="16236550" cy="5386163"/>
          </a:xfrm>
          <a:prstGeom prst="rect">
            <a:avLst/>
          </a:prstGeom>
          <a:noFill/>
          <a:ln>
            <a:noFill/>
          </a:ln>
        </p:spPr>
      </p:pic>
      <p:sp>
        <p:nvSpPr>
          <p:cNvPr id="1597" name="Google Shape;1597;p112"/>
          <p:cNvSpPr txBox="1"/>
          <p:nvPr/>
        </p:nvSpPr>
        <p:spPr>
          <a:xfrm>
            <a:off x="887675" y="2018500"/>
            <a:ext cx="6072300" cy="113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US" sz="3900">
                <a:solidFill>
                  <a:srgbClr val="24292F"/>
                </a:solidFill>
              </a:rPr>
              <a:t>Moving to Apache Log Analysis, we begin with our URI analysis.</a:t>
            </a:r>
            <a:endParaRPr sz="3900">
              <a:solidFill>
                <a:srgbClr val="24292F"/>
              </a:solidFill>
            </a:endParaRPr>
          </a:p>
          <a:p>
            <a:pPr indent="0" lvl="0" marL="0" rtl="0" algn="l">
              <a:lnSpc>
                <a:spcPct val="115000"/>
              </a:lnSpc>
              <a:spcBef>
                <a:spcPts val="1200"/>
              </a:spcBef>
              <a:spcAft>
                <a:spcPts val="0"/>
              </a:spcAft>
              <a:buNone/>
            </a:pPr>
            <a:r>
              <a:rPr lang="en-US" sz="3900">
                <a:solidFill>
                  <a:srgbClr val="24292F"/>
                </a:solidFill>
              </a:rPr>
              <a:t>Our Splunk reports show VSI_Account_logon.php with a count of 1,323 was the primary vector of the attack.</a:t>
            </a:r>
            <a:endParaRPr sz="3900">
              <a:solidFill>
                <a:srgbClr val="24292F"/>
              </a:solidFill>
            </a:endParaRPr>
          </a:p>
          <a:p>
            <a:pPr indent="0" lvl="0" marL="0" rtl="0" algn="l">
              <a:lnSpc>
                <a:spcPct val="115000"/>
              </a:lnSpc>
              <a:spcBef>
                <a:spcPts val="1200"/>
              </a:spcBef>
              <a:spcAft>
                <a:spcPts val="0"/>
              </a:spcAft>
              <a:buClr>
                <a:schemeClr val="dk1"/>
              </a:buClr>
              <a:buSzPts val="1100"/>
              <a:buFont typeface="Arial"/>
              <a:buNone/>
            </a:pPr>
            <a:r>
              <a:rPr lang="en-US" sz="3900">
                <a:solidFill>
                  <a:srgbClr val="24292F"/>
                </a:solidFill>
              </a:rPr>
              <a:t>Based upon this, it reinforces our belief a DDOS attack was being induced. This also explains the no activity in the reports before this from the times of 9-11 AM. </a:t>
            </a:r>
            <a:endParaRPr sz="3900">
              <a:solidFill>
                <a:srgbClr val="24292F"/>
              </a:solidFill>
            </a:endParaRPr>
          </a:p>
          <a:p>
            <a:pPr indent="0" lvl="0" marL="0" rtl="0" algn="l">
              <a:spcBef>
                <a:spcPts val="1200"/>
              </a:spcBef>
              <a:spcAft>
                <a:spcPts val="0"/>
              </a:spcAft>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601" name="Shape 1601"/>
        <p:cNvGrpSpPr/>
        <p:nvPr/>
      </p:nvGrpSpPr>
      <p:grpSpPr>
        <a:xfrm>
          <a:off x="0" y="0"/>
          <a:ext cx="0" cy="0"/>
          <a:chOff x="0" y="0"/>
          <a:chExt cx="0" cy="0"/>
        </a:xfrm>
      </p:grpSpPr>
      <p:sp>
        <p:nvSpPr>
          <p:cNvPr id="1602" name="Google Shape;1602;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Attack Summary— Apache</a:t>
            </a:r>
            <a:endParaRPr/>
          </a:p>
        </p:txBody>
      </p:sp>
      <p:sp>
        <p:nvSpPr>
          <p:cNvPr id="1603" name="Google Shape;160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4" name="Google Shape;1604;p113"/>
          <p:cNvSpPr txBox="1"/>
          <p:nvPr/>
        </p:nvSpPr>
        <p:spPr>
          <a:xfrm>
            <a:off x="1202750" y="2567000"/>
            <a:ext cx="10261800" cy="9297000"/>
          </a:xfrm>
          <a:prstGeom prst="rect">
            <a:avLst/>
          </a:prstGeom>
          <a:noFill/>
          <a:ln>
            <a:noFill/>
          </a:ln>
        </p:spPr>
        <p:txBody>
          <a:bodyPr anchorCtr="0" anchor="t" bIns="91425" lIns="91425" spcFirstLastPara="1" rIns="91425" wrap="square" tIns="91425">
            <a:spAutoFit/>
          </a:bodyPr>
          <a:lstStyle/>
          <a:p>
            <a:pPr indent="-482600" lvl="0" marL="457200" rtl="0" algn="l">
              <a:lnSpc>
                <a:spcPct val="115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As the Image shows, there was a DRAMATIC increase in POST requests </a:t>
            </a:r>
            <a:endParaRPr sz="4000">
              <a:solidFill>
                <a:schemeClr val="dk1"/>
              </a:solidFill>
              <a:latin typeface="Roboto"/>
              <a:ea typeface="Roboto"/>
              <a:cs typeface="Roboto"/>
              <a:sym typeface="Roboto"/>
            </a:endParaRPr>
          </a:p>
          <a:p>
            <a:pPr indent="-482600" lvl="0" marL="457200" rtl="0" algn="l">
              <a:lnSpc>
                <a:spcPct val="115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As well as the map shows us where all these request’s were coming from, which we discovered to be the originating from Ukraine, specifically from Kiev and Kharkiv equally.</a:t>
            </a:r>
            <a:endParaRPr sz="4000">
              <a:solidFill>
                <a:schemeClr val="dk1"/>
              </a:solidFill>
              <a:latin typeface="Roboto"/>
              <a:ea typeface="Roboto"/>
              <a:cs typeface="Roboto"/>
              <a:sym typeface="Roboto"/>
            </a:endParaRPr>
          </a:p>
          <a:p>
            <a:pPr indent="-482600" lvl="0" marL="457200" rtl="0" algn="l">
              <a:lnSpc>
                <a:spcPct val="115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Our Threshold b</a:t>
            </a:r>
            <a:r>
              <a:rPr lang="en-US" sz="4000">
                <a:solidFill>
                  <a:schemeClr val="dk1"/>
                </a:solidFill>
                <a:latin typeface="Roboto"/>
                <a:ea typeface="Roboto"/>
                <a:cs typeface="Roboto"/>
                <a:sym typeface="Roboto"/>
              </a:rPr>
              <a:t>arley</a:t>
            </a:r>
            <a:r>
              <a:rPr lang="en-US" sz="4000">
                <a:solidFill>
                  <a:schemeClr val="dk1"/>
                </a:solidFill>
                <a:latin typeface="Roboto"/>
                <a:ea typeface="Roboto"/>
                <a:cs typeface="Roboto"/>
                <a:sym typeface="Roboto"/>
              </a:rPr>
              <a:t> wouldn’t of been hit for a certain countries request we found that it peaked just under 900 which was our threshold. </a:t>
            </a:r>
            <a:endParaRPr sz="4000">
              <a:solidFill>
                <a:schemeClr val="dk1"/>
              </a:solidFill>
              <a:latin typeface="Roboto"/>
              <a:ea typeface="Roboto"/>
              <a:cs typeface="Roboto"/>
              <a:sym typeface="Roboto"/>
            </a:endParaRPr>
          </a:p>
          <a:p>
            <a:pPr indent="-482600" lvl="1" marL="914400" rtl="0" algn="l">
              <a:lnSpc>
                <a:spcPct val="115000"/>
              </a:lnSpc>
              <a:spcBef>
                <a:spcPts val="0"/>
              </a:spcBef>
              <a:spcAft>
                <a:spcPts val="0"/>
              </a:spcAft>
              <a:buClr>
                <a:schemeClr val="dk1"/>
              </a:buClr>
              <a:buSzPts val="4000"/>
              <a:buFont typeface="Roboto"/>
              <a:buChar char="○"/>
            </a:pPr>
            <a:r>
              <a:rPr lang="en-US" sz="4000">
                <a:solidFill>
                  <a:schemeClr val="dk1"/>
                </a:solidFill>
                <a:latin typeface="Roboto"/>
                <a:ea typeface="Roboto"/>
                <a:cs typeface="Roboto"/>
                <a:sym typeface="Roboto"/>
              </a:rPr>
              <a:t>We did say we would change our threshold from 900 -&gt; 800</a:t>
            </a:r>
            <a:endParaRPr sz="4000">
              <a:solidFill>
                <a:schemeClr val="dk1"/>
              </a:solidFill>
              <a:latin typeface="Roboto"/>
              <a:ea typeface="Roboto"/>
              <a:cs typeface="Roboto"/>
              <a:sym typeface="Roboto"/>
            </a:endParaRPr>
          </a:p>
        </p:txBody>
      </p:sp>
      <p:pic>
        <p:nvPicPr>
          <p:cNvPr id="1605" name="Google Shape;1605;p113"/>
          <p:cNvPicPr preferRelativeResize="0"/>
          <p:nvPr/>
        </p:nvPicPr>
        <p:blipFill>
          <a:blip r:embed="rId3">
            <a:alphaModFix/>
          </a:blip>
          <a:stretch>
            <a:fillRect/>
          </a:stretch>
        </p:blipFill>
        <p:spPr>
          <a:xfrm>
            <a:off x="18087275" y="447950"/>
            <a:ext cx="5889725" cy="3926850"/>
          </a:xfrm>
          <a:prstGeom prst="rect">
            <a:avLst/>
          </a:prstGeom>
          <a:noFill/>
          <a:ln>
            <a:noFill/>
          </a:ln>
        </p:spPr>
      </p:pic>
      <p:pic>
        <p:nvPicPr>
          <p:cNvPr id="1606" name="Google Shape;1606;p113"/>
          <p:cNvPicPr preferRelativeResize="0"/>
          <p:nvPr/>
        </p:nvPicPr>
        <p:blipFill>
          <a:blip r:embed="rId4">
            <a:alphaModFix/>
          </a:blip>
          <a:stretch>
            <a:fillRect/>
          </a:stretch>
        </p:blipFill>
        <p:spPr>
          <a:xfrm>
            <a:off x="12788150" y="4495038"/>
            <a:ext cx="11188850" cy="4725925"/>
          </a:xfrm>
          <a:prstGeom prst="rect">
            <a:avLst/>
          </a:prstGeom>
          <a:noFill/>
          <a:ln>
            <a:noFill/>
          </a:ln>
        </p:spPr>
      </p:pic>
      <p:pic>
        <p:nvPicPr>
          <p:cNvPr id="1607" name="Google Shape;1607;p113"/>
          <p:cNvPicPr preferRelativeResize="0"/>
          <p:nvPr/>
        </p:nvPicPr>
        <p:blipFill>
          <a:blip r:embed="rId5">
            <a:alphaModFix/>
          </a:blip>
          <a:stretch>
            <a:fillRect/>
          </a:stretch>
        </p:blipFill>
        <p:spPr>
          <a:xfrm>
            <a:off x="13724062" y="9341192"/>
            <a:ext cx="9317025" cy="4374808"/>
          </a:xfrm>
          <a:prstGeom prst="rect">
            <a:avLst/>
          </a:prstGeom>
          <a:noFill/>
          <a:ln>
            <a:noFill/>
          </a:ln>
        </p:spPr>
      </p:pic>
      <p:pic>
        <p:nvPicPr>
          <p:cNvPr id="1608" name="Google Shape;1608;p113"/>
          <p:cNvPicPr preferRelativeResize="0"/>
          <p:nvPr/>
        </p:nvPicPr>
        <p:blipFill>
          <a:blip r:embed="rId6">
            <a:alphaModFix/>
          </a:blip>
          <a:stretch>
            <a:fillRect/>
          </a:stretch>
        </p:blipFill>
        <p:spPr>
          <a:xfrm>
            <a:off x="11939052" y="447950"/>
            <a:ext cx="5819848" cy="3926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612" name="Shape 1612"/>
        <p:cNvGrpSpPr/>
        <p:nvPr/>
      </p:nvGrpSpPr>
      <p:grpSpPr>
        <a:xfrm>
          <a:off x="0" y="0"/>
          <a:ext cx="0" cy="0"/>
          <a:chOff x="0" y="0"/>
          <a:chExt cx="0" cy="0"/>
        </a:xfrm>
      </p:grpSpPr>
      <p:sp>
        <p:nvSpPr>
          <p:cNvPr id="1613" name="Google Shape;1613;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 Apache Screenshots</a:t>
            </a:r>
            <a:endParaRPr/>
          </a:p>
        </p:txBody>
      </p:sp>
      <p:sp>
        <p:nvSpPr>
          <p:cNvPr id="1614" name="Google Shape;1614;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5" name="Google Shape;1615;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solidFill>
                  <a:schemeClr val="dk1"/>
                </a:solidFill>
              </a:rPr>
              <a:t>These dashboard images show normal HTTP </a:t>
            </a:r>
            <a:r>
              <a:rPr lang="en-US" sz="4400">
                <a:solidFill>
                  <a:schemeClr val="dk1"/>
                </a:solidFill>
              </a:rPr>
              <a:t>activity in the time leading up to the attack.   At 6pm our team sees a spike in GET commands, and 2 hours later at 8pm a spike in POST commands.</a:t>
            </a:r>
            <a:endParaRPr sz="4400">
              <a:solidFill>
                <a:schemeClr val="dk1"/>
              </a:solidFill>
            </a:endParaRPr>
          </a:p>
          <a:p>
            <a:pPr indent="0" lvl="0" marL="0" rtl="0" algn="l">
              <a:lnSpc>
                <a:spcPct val="115000"/>
              </a:lnSpc>
              <a:spcBef>
                <a:spcPts val="1200"/>
              </a:spcBef>
              <a:spcAft>
                <a:spcPts val="1000"/>
              </a:spcAft>
              <a:buNone/>
            </a:pPr>
            <a:r>
              <a:rPr lang="en-US" sz="4400">
                <a:solidFill>
                  <a:schemeClr val="dk1"/>
                </a:solidFill>
              </a:rPr>
              <a:t>                    Before Attack                                                              During Attack</a:t>
            </a:r>
            <a:endParaRPr sz="4400">
              <a:solidFill>
                <a:schemeClr val="dk1"/>
              </a:solidFill>
            </a:endParaRPr>
          </a:p>
        </p:txBody>
      </p:sp>
      <p:pic>
        <p:nvPicPr>
          <p:cNvPr id="1616" name="Google Shape;1616;p114"/>
          <p:cNvPicPr preferRelativeResize="0"/>
          <p:nvPr/>
        </p:nvPicPr>
        <p:blipFill>
          <a:blip r:embed="rId3">
            <a:alphaModFix/>
          </a:blip>
          <a:stretch>
            <a:fillRect/>
          </a:stretch>
        </p:blipFill>
        <p:spPr>
          <a:xfrm>
            <a:off x="1246774" y="5099725"/>
            <a:ext cx="9724326" cy="7854276"/>
          </a:xfrm>
          <a:prstGeom prst="rect">
            <a:avLst/>
          </a:prstGeom>
          <a:noFill/>
          <a:ln>
            <a:noFill/>
          </a:ln>
        </p:spPr>
      </p:pic>
      <p:pic>
        <p:nvPicPr>
          <p:cNvPr id="1617" name="Google Shape;1617;p114"/>
          <p:cNvPicPr preferRelativeResize="0"/>
          <p:nvPr/>
        </p:nvPicPr>
        <p:blipFill>
          <a:blip r:embed="rId4">
            <a:alphaModFix/>
          </a:blip>
          <a:stretch>
            <a:fillRect/>
          </a:stretch>
        </p:blipFill>
        <p:spPr>
          <a:xfrm>
            <a:off x="13209071" y="5099725"/>
            <a:ext cx="9647754" cy="78542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11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23" name="Google Shape;1623;p1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24" name="Google Shape;1624;p11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25" name="Google Shape;1625;p11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629" name="Shape 1629"/>
        <p:cNvGrpSpPr/>
        <p:nvPr/>
      </p:nvGrpSpPr>
      <p:grpSpPr>
        <a:xfrm>
          <a:off x="0" y="0"/>
          <a:ext cx="0" cy="0"/>
          <a:chOff x="0" y="0"/>
          <a:chExt cx="0" cy="0"/>
        </a:xfrm>
      </p:grpSpPr>
      <p:sp>
        <p:nvSpPr>
          <p:cNvPr id="1630" name="Google Shape;1630;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31" name="Google Shape;1631;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2" name="Google Shape;1632;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The attack on the windows server had some interesting account activity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 timeline</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There were many </a:t>
            </a:r>
            <a:r>
              <a:rPr lang="en-US" sz="4400">
                <a:solidFill>
                  <a:schemeClr val="dk1"/>
                </a:solidFill>
              </a:rPr>
              <a:t>suspicious</a:t>
            </a:r>
            <a:r>
              <a:rPr lang="en-US" sz="4400">
                <a:solidFill>
                  <a:schemeClr val="dk1"/>
                </a:solidFill>
              </a:rPr>
              <a:t> pings on the alerts and report we made for the </a:t>
            </a:r>
            <a:r>
              <a:rPr lang="en-US" sz="4400">
                <a:solidFill>
                  <a:schemeClr val="dk1"/>
                </a:solidFill>
              </a:rPr>
              <a:t>exercise, specifically around the times of 00:00 - 03:00 and 08:00 - 11:00</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A lot of these pings were associated with account credentials and accounts of interest are the following: user_a,  user_k,  and user_j</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This is all really </a:t>
            </a:r>
            <a:r>
              <a:rPr lang="en-US" sz="4400">
                <a:solidFill>
                  <a:schemeClr val="dk1"/>
                </a:solidFill>
              </a:rPr>
              <a:t>suspicious</a:t>
            </a:r>
            <a:r>
              <a:rPr lang="en-US" sz="4400">
                <a:solidFill>
                  <a:schemeClr val="dk1"/>
                </a:solidFill>
              </a:rPr>
              <a:t> activity that leads me to believe </a:t>
            </a:r>
            <a:r>
              <a:rPr lang="en-US" sz="4400">
                <a:solidFill>
                  <a:schemeClr val="dk1"/>
                </a:solidFill>
              </a:rPr>
              <a:t>someone</a:t>
            </a:r>
            <a:r>
              <a:rPr lang="en-US" sz="4400">
                <a:solidFill>
                  <a:schemeClr val="dk1"/>
                </a:solidFill>
              </a:rPr>
              <a:t> used some sort of brute force technique to potentially flood the requests</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636" name="Shape 1636"/>
        <p:cNvGrpSpPr/>
        <p:nvPr/>
      </p:nvGrpSpPr>
      <p:grpSpPr>
        <a:xfrm>
          <a:off x="0" y="0"/>
          <a:ext cx="0" cy="0"/>
          <a:chOff x="0" y="0"/>
          <a:chExt cx="0" cy="0"/>
        </a:xfrm>
      </p:grpSpPr>
      <p:sp>
        <p:nvSpPr>
          <p:cNvPr id="1637" name="Google Shape;1637;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38" name="Google Shape;16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9" name="Google Shape;1639;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The interesting pings we got from the apache server really came from the HTTP requests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 was a huge spike of POST and GET requests coming from two major cities in Ukraine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There was also a spike on the login page, the URI path graph, but there was also a huge decrease in activity on the web app overall</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Tying</a:t>
            </a:r>
            <a:r>
              <a:rPr lang="en-US" sz="4400">
                <a:solidFill>
                  <a:schemeClr val="dk1"/>
                </a:solidFill>
              </a:rPr>
              <a:t> in with the decrease in activity of the web </a:t>
            </a:r>
            <a:r>
              <a:rPr lang="en-US" sz="4400">
                <a:solidFill>
                  <a:schemeClr val="dk1"/>
                </a:solidFill>
              </a:rPr>
              <a:t>app</a:t>
            </a:r>
            <a:r>
              <a:rPr lang="en-US" sz="4400">
                <a:solidFill>
                  <a:schemeClr val="dk1"/>
                </a:solidFill>
              </a:rPr>
              <a:t>, there was an increase of 404 errors, which leads me to believe this attack data has to be from a DDOS attack</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643" name="Shape 1643"/>
        <p:cNvGrpSpPr/>
        <p:nvPr/>
      </p:nvGrpSpPr>
      <p:grpSpPr>
        <a:xfrm>
          <a:off x="0" y="0"/>
          <a:ext cx="0" cy="0"/>
          <a:chOff x="0" y="0"/>
          <a:chExt cx="0" cy="0"/>
        </a:xfrm>
      </p:grpSpPr>
      <p:sp>
        <p:nvSpPr>
          <p:cNvPr id="1644" name="Google Shape;1644;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45" name="Google Shape;1645;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6" name="Google Shape;1646;p11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Fo</a:t>
            </a:r>
            <a:r>
              <a:rPr lang="en-US" sz="4400">
                <a:solidFill>
                  <a:schemeClr val="dk1"/>
                </a:solidFill>
                <a:latin typeface="Calibri"/>
                <a:ea typeface="Calibri"/>
                <a:cs typeface="Calibri"/>
                <a:sym typeface="Calibri"/>
              </a:rPr>
              <a:t>r the windows server, I would </a:t>
            </a:r>
            <a:r>
              <a:rPr lang="en-US" sz="4400">
                <a:solidFill>
                  <a:schemeClr val="dk1"/>
                </a:solidFill>
                <a:latin typeface="Calibri"/>
                <a:ea typeface="Calibri"/>
                <a:cs typeface="Calibri"/>
                <a:sym typeface="Calibri"/>
              </a:rPr>
              <a:t>recommend</a:t>
            </a:r>
            <a:r>
              <a:rPr lang="en-US" sz="4400">
                <a:solidFill>
                  <a:schemeClr val="dk1"/>
                </a:solidFill>
                <a:latin typeface="Calibri"/>
                <a:ea typeface="Calibri"/>
                <a:cs typeface="Calibri"/>
                <a:sym typeface="Calibri"/>
              </a:rPr>
              <a:t> </a:t>
            </a:r>
            <a:r>
              <a:rPr lang="en-US" sz="4400">
                <a:solidFill>
                  <a:schemeClr val="dk1"/>
                </a:solidFill>
                <a:latin typeface="Calibri"/>
                <a:ea typeface="Calibri"/>
                <a:cs typeface="Calibri"/>
                <a:sym typeface="Calibri"/>
              </a:rPr>
              <a:t>accessing</a:t>
            </a:r>
            <a:r>
              <a:rPr lang="en-US" sz="4400">
                <a:solidFill>
                  <a:schemeClr val="dk1"/>
                </a:solidFill>
                <a:latin typeface="Calibri"/>
                <a:ea typeface="Calibri"/>
                <a:cs typeface="Calibri"/>
                <a:sym typeface="Calibri"/>
              </a:rPr>
              <a:t> password policy</a:t>
            </a:r>
            <a:endParaRPr sz="4400">
              <a:solidFill>
                <a:schemeClr val="dk1"/>
              </a:solidFill>
              <a:latin typeface="Calibri"/>
              <a:ea typeface="Calibri"/>
              <a:cs typeface="Calibri"/>
              <a:sym typeface="Calibri"/>
            </a:endParaRPr>
          </a:p>
          <a:p>
            <a:pPr indent="-508000" lvl="0" marL="457200" rtl="0" algn="l">
              <a:lnSpc>
                <a:spcPct val="115000"/>
              </a:lnSpc>
              <a:spcBef>
                <a:spcPts val="100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One user should not be able to make 1000 attempts to reset a password within a span of a couple of hours</a:t>
            </a:r>
            <a:endParaRPr sz="4400">
              <a:solidFill>
                <a:schemeClr val="dk1"/>
              </a:solidFill>
              <a:latin typeface="Calibri"/>
              <a:ea typeface="Calibri"/>
              <a:cs typeface="Calibri"/>
              <a:sym typeface="Calibri"/>
            </a:endParaRPr>
          </a:p>
          <a:p>
            <a:pPr indent="-508000" lvl="0" marL="457200" rtl="0" algn="l">
              <a:lnSpc>
                <a:spcPct val="115000"/>
              </a:lnSpc>
              <a:spcBef>
                <a:spcPts val="0"/>
              </a:spcBef>
              <a:spcAft>
                <a:spcPts val="0"/>
              </a:spcAft>
              <a:buClr>
                <a:schemeClr val="dk1"/>
              </a:buClr>
              <a:buSzPts val="4400"/>
              <a:buFont typeface="Calibri"/>
              <a:buChar char="●"/>
            </a:pPr>
            <a:r>
              <a:rPr lang="en-US" sz="4400">
                <a:solidFill>
                  <a:schemeClr val="dk1"/>
                </a:solidFill>
                <a:latin typeface="Calibri"/>
                <a:ea typeface="Calibri"/>
                <a:cs typeface="Calibri"/>
                <a:sym typeface="Calibri"/>
              </a:rPr>
              <a:t>We could change some of the password policy similar to a standard set by windows </a:t>
            </a:r>
            <a:r>
              <a:rPr lang="en-US" sz="4400" u="sng">
                <a:solidFill>
                  <a:srgbClr val="0000FF"/>
                </a:solidFill>
                <a:latin typeface="Calibri"/>
                <a:ea typeface="Calibri"/>
                <a:cs typeface="Calibri"/>
                <a:sym typeface="Calibri"/>
                <a:hlinkClick r:id="rId3">
                  <a:extLst>
                    <a:ext uri="{A12FA001-AC4F-418D-AE19-62706E023703}">
                      <ahyp:hlinkClr val="tx"/>
                    </a:ext>
                  </a:extLst>
                </a:hlinkClick>
              </a:rPr>
              <a:t>“a threshold of 10 bad attempts, a 15 minute lockout duration, and counter reset after 15 minutes (10/15/15)”</a:t>
            </a:r>
            <a:r>
              <a:rPr lang="en-US" sz="4400">
                <a:solidFill>
                  <a:srgbClr val="0000FF"/>
                </a:solidFill>
                <a:latin typeface="Calibri"/>
                <a:ea typeface="Calibri"/>
                <a:cs typeface="Calibri"/>
                <a:sym typeface="Calibri"/>
              </a:rPr>
              <a:t> </a:t>
            </a:r>
            <a:r>
              <a:rPr lang="en-US" sz="4400">
                <a:solidFill>
                  <a:schemeClr val="dk1"/>
                </a:solidFill>
                <a:latin typeface="Calibri"/>
                <a:ea typeface="Calibri"/>
                <a:cs typeface="Calibri"/>
                <a:sym typeface="Calibri"/>
              </a:rPr>
              <a:t>-Windows techcommunity page</a:t>
            </a:r>
            <a:endParaRPr sz="4400">
              <a:solidFill>
                <a:schemeClr val="dk1"/>
              </a:solidFill>
              <a:latin typeface="Calibri"/>
              <a:ea typeface="Calibri"/>
              <a:cs typeface="Calibri"/>
              <a:sym typeface="Calibri"/>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For the apache server, I would increase </a:t>
            </a:r>
            <a:r>
              <a:rPr lang="en-US" sz="4400">
                <a:solidFill>
                  <a:schemeClr val="dk1"/>
                </a:solidFill>
              </a:rPr>
              <a:t>redundancies</a:t>
            </a:r>
            <a:r>
              <a:rPr lang="en-US" sz="4400">
                <a:solidFill>
                  <a:schemeClr val="dk1"/>
                </a:solidFill>
              </a:rPr>
              <a:t> to </a:t>
            </a:r>
            <a:r>
              <a:rPr lang="en-US" sz="4400">
                <a:solidFill>
                  <a:schemeClr val="dk1"/>
                </a:solidFill>
              </a:rPr>
              <a:t>alleviate</a:t>
            </a:r>
            <a:r>
              <a:rPr lang="en-US" sz="4400">
                <a:solidFill>
                  <a:schemeClr val="dk1"/>
                </a:solidFill>
              </a:rPr>
              <a:t> downtime on the server.</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One example that I would like to mention is load </a:t>
            </a:r>
            <a:r>
              <a:rPr lang="en-US" sz="4400">
                <a:solidFill>
                  <a:schemeClr val="dk1"/>
                </a:solidFill>
              </a:rPr>
              <a:t>balancers</a:t>
            </a:r>
            <a:r>
              <a:rPr lang="en-US" sz="4400">
                <a:solidFill>
                  <a:schemeClr val="dk1"/>
                </a:solidFill>
              </a:rPr>
              <a:t> </a:t>
            </a:r>
            <a:r>
              <a:rPr lang="en-US" sz="4400">
                <a:solidFill>
                  <a:schemeClr val="dk1"/>
                </a:solidFill>
              </a:rPr>
              <a:t>across</a:t>
            </a:r>
            <a:r>
              <a:rPr lang="en-US" sz="4400">
                <a:solidFill>
                  <a:schemeClr val="dk1"/>
                </a:solidFill>
              </a:rPr>
              <a:t> multiple servers depending on how much of VSI’s resources we are willing to allocate</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Another mitigation </a:t>
            </a:r>
            <a:r>
              <a:rPr lang="en-US" sz="4400">
                <a:solidFill>
                  <a:schemeClr val="dk1"/>
                </a:solidFill>
              </a:rPr>
              <a:t>strategy</a:t>
            </a:r>
            <a:r>
              <a:rPr lang="en-US" sz="4400">
                <a:solidFill>
                  <a:schemeClr val="dk1"/>
                </a:solidFill>
              </a:rPr>
              <a:t> is setting a limit the amount of traffic able to get through per hour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63550" lvl="0" marL="914400" rtl="0" algn="l">
              <a:lnSpc>
                <a:spcPct val="115000"/>
              </a:lnSpc>
              <a:spcBef>
                <a:spcPts val="0"/>
              </a:spcBef>
              <a:spcAft>
                <a:spcPts val="0"/>
              </a:spcAft>
              <a:buClr>
                <a:schemeClr val="dk1"/>
              </a:buClr>
              <a:buSzPts val="3700"/>
              <a:buChar char="●"/>
            </a:pPr>
            <a:r>
              <a:rPr lang="en-US">
                <a:solidFill>
                  <a:schemeClr val="dk1"/>
                </a:solidFill>
              </a:rPr>
              <a:t>VSI, a virtual reality program company, faces potential </a:t>
            </a:r>
            <a:r>
              <a:rPr lang="en-US">
                <a:solidFill>
                  <a:schemeClr val="dk1"/>
                </a:solidFill>
              </a:rPr>
              <a:t>cyberattacks</a:t>
            </a:r>
            <a:r>
              <a:rPr lang="en-US">
                <a:solidFill>
                  <a:schemeClr val="dk1"/>
                </a:solidFill>
              </a:rPr>
              <a:t> from </a:t>
            </a:r>
            <a:r>
              <a:rPr lang="en-US">
                <a:solidFill>
                  <a:schemeClr val="dk1"/>
                </a:solidFill>
              </a:rPr>
              <a:t>JobeCorp</a:t>
            </a:r>
            <a:r>
              <a:rPr lang="en-US">
                <a:solidFill>
                  <a:schemeClr val="dk1"/>
                </a:solidFill>
              </a:rPr>
              <a:t>. </a:t>
            </a:r>
            <a:endParaRPr>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Tasked with using Splunk to monitor and protect VSI’s systems</a:t>
            </a:r>
            <a:endParaRPr>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Loaded and analyzed Windows logs and created reports, alerts, and dashboards</a:t>
            </a:r>
            <a:endParaRPr>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Monitored Windows server logs for signatures, severity levels, and success/failure rates </a:t>
            </a:r>
            <a:endParaRPr>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Designed reports to identify specific information, such as </a:t>
            </a:r>
            <a:r>
              <a:rPr lang="en-US">
                <a:solidFill>
                  <a:schemeClr val="dk1"/>
                </a:solidFill>
              </a:rPr>
              <a:t>signatures</a:t>
            </a:r>
            <a:r>
              <a:rPr lang="en-US">
                <a:solidFill>
                  <a:schemeClr val="dk1"/>
                </a:solidFill>
              </a:rPr>
              <a:t> IDs and severity distribution</a:t>
            </a:r>
            <a:endParaRPr>
              <a:solidFill>
                <a:schemeClr val="dk1"/>
              </a:solidFill>
            </a:endParaRPr>
          </a:p>
          <a:p>
            <a:pPr indent="-463550" lvl="0" marL="914400" rtl="0" algn="l">
              <a:lnSpc>
                <a:spcPct val="115000"/>
              </a:lnSpc>
              <a:spcBef>
                <a:spcPts val="1000"/>
              </a:spcBef>
              <a:spcAft>
                <a:spcPts val="0"/>
              </a:spcAft>
              <a:buClr>
                <a:schemeClr val="dk1"/>
              </a:buClr>
              <a:buSzPts val="3700"/>
              <a:buChar char="●"/>
            </a:pPr>
            <a:r>
              <a:rPr lang="en-US">
                <a:solidFill>
                  <a:schemeClr val="dk1"/>
                </a:solidFill>
              </a:rPr>
              <a:t>Created alerts for failed activities, successful logins, and </a:t>
            </a:r>
            <a:r>
              <a:rPr lang="en-US">
                <a:solidFill>
                  <a:schemeClr val="dk1"/>
                </a:solidFill>
              </a:rPr>
              <a:t>deleted</a:t>
            </a:r>
            <a:r>
              <a:rPr lang="en-US">
                <a:solidFill>
                  <a:schemeClr val="dk1"/>
                </a:solidFill>
              </a:rPr>
              <a:t> accounts</a:t>
            </a:r>
            <a:endParaRPr>
              <a:solidFill>
                <a:schemeClr val="dk1"/>
              </a:solidFill>
            </a:endParaRPr>
          </a:p>
          <a:p>
            <a:pPr indent="-463550" lvl="0" marL="914400" rtl="0" algn="l">
              <a:lnSpc>
                <a:spcPct val="115000"/>
              </a:lnSpc>
              <a:spcBef>
                <a:spcPts val="1000"/>
              </a:spcBef>
              <a:spcAft>
                <a:spcPts val="1000"/>
              </a:spcAft>
              <a:buClr>
                <a:schemeClr val="dk1"/>
              </a:buClr>
              <a:buSzPts val="3700"/>
              <a:buChar char="●"/>
            </a:pPr>
            <a:r>
              <a:rPr lang="en-US">
                <a:solidFill>
                  <a:schemeClr val="dk1"/>
                </a:solidFill>
              </a:rPr>
              <a:t>Developed visualizations and a dashboard for monitoring Windows server activity</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57" name="Shape 1357"/>
        <p:cNvGrpSpPr/>
        <p:nvPr/>
      </p:nvGrpSpPr>
      <p:grpSpPr>
        <a:xfrm>
          <a:off x="0" y="0"/>
          <a:ext cx="0" cy="0"/>
          <a:chOff x="0" y="0"/>
          <a:chExt cx="0" cy="0"/>
        </a:xfrm>
      </p:grpSpPr>
      <p:sp>
        <p:nvSpPr>
          <p:cNvPr id="1358" name="Google Shape;1358;p88"/>
          <p:cNvSpPr txBox="1"/>
          <p:nvPr>
            <p:ph type="title"/>
          </p:nvPr>
        </p:nvSpPr>
        <p:spPr>
          <a:xfrm>
            <a:off x="-65450" y="50400"/>
            <a:ext cx="24443100" cy="1595100"/>
          </a:xfrm>
          <a:prstGeom prst="rect">
            <a:avLst/>
          </a:prstGeom>
        </p:spPr>
        <p:txBody>
          <a:bodyPr anchorCtr="0" anchor="t" bIns="243750" lIns="1219000" spcFirstLastPara="1" rIns="731350" wrap="square" tIns="487575">
            <a:noAutofit/>
          </a:bodyPr>
          <a:lstStyle/>
          <a:p>
            <a:pPr indent="457200" lvl="0" marL="6400800" rtl="0" algn="l">
              <a:spcBef>
                <a:spcPts val="0"/>
              </a:spcBef>
              <a:spcAft>
                <a:spcPts val="0"/>
              </a:spcAft>
              <a:buNone/>
            </a:pPr>
            <a:r>
              <a:rPr lang="en-US" sz="6000"/>
              <a:t>Reports—Windows</a:t>
            </a:r>
            <a:endParaRPr sz="6000"/>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ph idx="3" type="body"/>
          </p:nvPr>
        </p:nvSpPr>
        <p:spPr>
          <a:xfrm>
            <a:off x="94550" y="1134725"/>
            <a:ext cx="23532900" cy="11008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3300"/>
              <a:t>Designed the following reports:</a:t>
            </a:r>
            <a:r>
              <a:rPr lang="en-US" sz="4400"/>
              <a:t> </a:t>
            </a:r>
            <a:endParaRPr sz="5300"/>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2200">
                <a:solidFill>
                  <a:schemeClr val="dk1"/>
                </a:solidFill>
              </a:rPr>
              <a:t>Report Name: </a:t>
            </a:r>
            <a:r>
              <a:rPr b="1" lang="en-US" sz="2200">
                <a:solidFill>
                  <a:schemeClr val="dk1"/>
                </a:solidFill>
              </a:rPr>
              <a:t>Signatures and Associated 				</a:t>
            </a:r>
            <a:r>
              <a:rPr lang="en-US" sz="2200">
                <a:solidFill>
                  <a:schemeClr val="dk1"/>
                </a:solidFill>
              </a:rPr>
              <a:t>Report Name: </a:t>
            </a:r>
            <a:r>
              <a:rPr b="1" lang="en-US" sz="2200">
                <a:solidFill>
                  <a:schemeClr val="dk1"/>
                </a:solidFill>
              </a:rPr>
              <a:t>Severity Levels and Counts						</a:t>
            </a:r>
            <a:r>
              <a:rPr lang="en-US" sz="2200">
                <a:solidFill>
                  <a:schemeClr val="dk1"/>
                </a:solidFill>
              </a:rPr>
              <a:t>Report Name: </a:t>
            </a:r>
            <a:r>
              <a:rPr b="1" lang="en-US" sz="2200">
                <a:solidFill>
                  <a:schemeClr val="dk1"/>
                </a:solidFill>
              </a:rPr>
              <a:t>Comparison of Windows Activity	</a:t>
            </a:r>
            <a:endParaRPr b="1" sz="2200">
              <a:solidFill>
                <a:schemeClr val="dk1"/>
              </a:solidFill>
            </a:endParaRPr>
          </a:p>
          <a:p>
            <a:pPr indent="0" lvl="0" marL="0" rtl="0" algn="l">
              <a:spcBef>
                <a:spcPts val="1200"/>
              </a:spcBef>
              <a:spcAft>
                <a:spcPts val="0"/>
              </a:spcAft>
              <a:buNone/>
            </a:pPr>
            <a:r>
              <a:rPr b="1" lang="en-US" sz="2200">
                <a:solidFill>
                  <a:schemeClr val="dk1"/>
                </a:solidFill>
              </a:rPr>
              <a:t>					   Signature IDs																												Success and Failure</a:t>
            </a:r>
            <a:endParaRPr b="1" sz="2200">
              <a:solidFill>
                <a:schemeClr val="dk1"/>
              </a:solidFill>
            </a:endParaRPr>
          </a:p>
          <a:p>
            <a:pPr indent="0" lvl="0" marL="0" rtl="0" algn="l">
              <a:spcBef>
                <a:spcPts val="1200"/>
              </a:spcBef>
              <a:spcAft>
                <a:spcPts val="0"/>
              </a:spcAft>
              <a:buNone/>
            </a:pPr>
            <a:r>
              <a:rPr b="1" lang="en-US" sz="2200">
                <a:solidFill>
                  <a:schemeClr val="dk1"/>
                </a:solidFill>
              </a:rPr>
              <a:t>			</a:t>
            </a:r>
            <a:r>
              <a:rPr lang="en-US" sz="2200">
                <a:solidFill>
                  <a:schemeClr val="dk1"/>
                </a:solidFill>
              </a:rPr>
              <a:t>Report Description:</a:t>
            </a:r>
            <a:r>
              <a:rPr b="1" lang="en-US" sz="2200">
                <a:solidFill>
                  <a:schemeClr val="dk1"/>
                </a:solidFill>
              </a:rPr>
              <a:t>											</a:t>
            </a:r>
            <a:r>
              <a:rPr lang="en-US" sz="2200">
                <a:solidFill>
                  <a:schemeClr val="dk1"/>
                </a:solidFill>
              </a:rPr>
              <a:t>Report Description:												Report Description:							</a:t>
            </a:r>
            <a:r>
              <a:rPr b="1" lang="en-US" sz="2200">
                <a:solidFill>
                  <a:schemeClr val="dk1"/>
                </a:solidFill>
              </a:rPr>
              <a:t>table of signatures and their						 Displays the severity levels of Windows logs 					provides a comparison between the success and </a:t>
            </a:r>
            <a:endParaRPr b="1" sz="2200">
              <a:solidFill>
                <a:schemeClr val="dk1"/>
              </a:solidFill>
            </a:endParaRPr>
          </a:p>
          <a:p>
            <a:pPr indent="0" lvl="0" marL="0" rtl="0" algn="l">
              <a:spcBef>
                <a:spcPts val="1200"/>
              </a:spcBef>
              <a:spcAft>
                <a:spcPts val="0"/>
              </a:spcAft>
              <a:buNone/>
            </a:pPr>
            <a:r>
              <a:rPr b="1" lang="en-US" sz="2200">
                <a:solidFill>
                  <a:schemeClr val="dk1"/>
                </a:solidFill>
              </a:rPr>
              <a:t>associated signature IDs for Windows activity		   along with their respective counts and percentages				failure of Windows activities, enabling VSI to detect</a:t>
            </a:r>
            <a:endParaRPr b="1" sz="2200">
              <a:solidFill>
                <a:schemeClr val="dk1"/>
              </a:solidFill>
            </a:endParaRPr>
          </a:p>
          <a:p>
            <a:pPr indent="0" lvl="0" marL="0" rtl="0" algn="l">
              <a:spcBef>
                <a:spcPts val="1200"/>
              </a:spcBef>
              <a:spcAft>
                <a:spcPts val="1200"/>
              </a:spcAft>
              <a:buNone/>
            </a:pPr>
            <a:r>
              <a:rPr b="1" lang="en-US" sz="2200">
                <a:solidFill>
                  <a:schemeClr val="dk1"/>
                </a:solidFill>
              </a:rPr>
              <a:t>																																	suspicious levels of failures on their server </a:t>
            </a:r>
            <a:endParaRPr b="1" sz="2200">
              <a:solidFill>
                <a:schemeClr val="dk1"/>
              </a:solidFill>
            </a:endParaRPr>
          </a:p>
        </p:txBody>
      </p:sp>
      <p:pic>
        <p:nvPicPr>
          <p:cNvPr id="1361" name="Google Shape;1361;p88"/>
          <p:cNvPicPr preferRelativeResize="0"/>
          <p:nvPr/>
        </p:nvPicPr>
        <p:blipFill>
          <a:blip r:embed="rId3">
            <a:alphaModFix/>
          </a:blip>
          <a:stretch>
            <a:fillRect/>
          </a:stretch>
        </p:blipFill>
        <p:spPr>
          <a:xfrm>
            <a:off x="15481575" y="6373350"/>
            <a:ext cx="8892175" cy="6677225"/>
          </a:xfrm>
          <a:prstGeom prst="rect">
            <a:avLst/>
          </a:prstGeom>
          <a:noFill/>
          <a:ln>
            <a:noFill/>
          </a:ln>
        </p:spPr>
      </p:pic>
      <p:pic>
        <p:nvPicPr>
          <p:cNvPr id="1362" name="Google Shape;1362;p88"/>
          <p:cNvPicPr preferRelativeResize="0"/>
          <p:nvPr/>
        </p:nvPicPr>
        <p:blipFill>
          <a:blip r:embed="rId4">
            <a:alphaModFix/>
          </a:blip>
          <a:stretch>
            <a:fillRect/>
          </a:stretch>
        </p:blipFill>
        <p:spPr>
          <a:xfrm>
            <a:off x="7447475" y="6373375"/>
            <a:ext cx="8034101" cy="6677225"/>
          </a:xfrm>
          <a:prstGeom prst="rect">
            <a:avLst/>
          </a:prstGeom>
          <a:noFill/>
          <a:ln>
            <a:noFill/>
          </a:ln>
        </p:spPr>
      </p:pic>
      <p:pic>
        <p:nvPicPr>
          <p:cNvPr id="1363" name="Google Shape;1363;p88"/>
          <p:cNvPicPr preferRelativeResize="0"/>
          <p:nvPr/>
        </p:nvPicPr>
        <p:blipFill>
          <a:blip r:embed="rId5">
            <a:alphaModFix/>
          </a:blip>
          <a:stretch>
            <a:fillRect/>
          </a:stretch>
        </p:blipFill>
        <p:spPr>
          <a:xfrm>
            <a:off x="0" y="6373375"/>
            <a:ext cx="7447476" cy="6677225"/>
          </a:xfrm>
          <a:prstGeom prst="rect">
            <a:avLst/>
          </a:prstGeom>
          <a:noFill/>
          <a:ln>
            <a:noFill/>
          </a:ln>
        </p:spPr>
      </p:pic>
      <p:graphicFrame>
        <p:nvGraphicFramePr>
          <p:cNvPr id="1364" name="Google Shape;1364;p88"/>
          <p:cNvGraphicFramePr/>
          <p:nvPr/>
        </p:nvGraphicFramePr>
        <p:xfrm>
          <a:off x="393375" y="2503463"/>
          <a:ext cx="3000000" cy="3000000"/>
        </p:xfrm>
        <a:graphic>
          <a:graphicData uri="http://schemas.openxmlformats.org/drawingml/2006/table">
            <a:tbl>
              <a:tblPr>
                <a:noFill/>
                <a:tableStyleId>{D035B5AA-8742-4E8C-8F3E-0FAC2184FFCC}</a:tableStyleId>
              </a:tblPr>
              <a:tblGrid>
                <a:gridCol w="15088200"/>
                <a:gridCol w="7847025"/>
              </a:tblGrid>
              <a:tr h="1150825">
                <a:tc>
                  <a:txBody>
                    <a:bodyPr/>
                    <a:lstStyle/>
                    <a:p>
                      <a:pPr indent="0" lvl="0" marL="0" rtl="0" algn="ctr">
                        <a:spcBef>
                          <a:spcPts val="0"/>
                        </a:spcBef>
                        <a:spcAft>
                          <a:spcPts val="0"/>
                        </a:spcAft>
                        <a:buNone/>
                      </a:pPr>
                      <a:r>
                        <a:t/>
                      </a:r>
                      <a:endParaRPr b="1"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807825">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52650">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00000">
                <a:tc>
                  <a:txBody>
                    <a:bodyPr/>
                    <a:lstStyle/>
                    <a:p>
                      <a:pPr indent="0" lvl="0" marL="0" rtl="0" algn="ctr">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cxnSp>
        <p:nvCxnSpPr>
          <p:cNvPr id="1365" name="Google Shape;1365;p88"/>
          <p:cNvCxnSpPr/>
          <p:nvPr/>
        </p:nvCxnSpPr>
        <p:spPr>
          <a:xfrm rot="10800000">
            <a:off x="7337900" y="2534125"/>
            <a:ext cx="18900" cy="36312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69" name="Shape 1369"/>
        <p:cNvGrpSpPr/>
        <p:nvPr/>
      </p:nvGrpSpPr>
      <p:grpSpPr>
        <a:xfrm>
          <a:off x="0" y="0"/>
          <a:ext cx="0" cy="0"/>
          <a:chOff x="0" y="0"/>
          <a:chExt cx="0" cy="0"/>
        </a:xfrm>
      </p:grpSpPr>
      <p:sp>
        <p:nvSpPr>
          <p:cNvPr id="1370" name="Google Shape;1370;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371" name="Google Shape;1371;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2" name="Google Shape;1372;p89"/>
          <p:cNvSpPr txBox="1"/>
          <p:nvPr>
            <p:ph idx="3" type="body"/>
          </p:nvPr>
        </p:nvSpPr>
        <p:spPr>
          <a:xfrm>
            <a:off x="525225" y="20003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sp>
        <p:nvSpPr>
          <p:cNvPr id="1373" name="Google Shape;1373;p89"/>
          <p:cNvSpPr txBox="1"/>
          <p:nvPr/>
        </p:nvSpPr>
        <p:spPr>
          <a:xfrm>
            <a:off x="2796500" y="7791775"/>
            <a:ext cx="165648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200"/>
          </a:p>
          <a:p>
            <a:pPr indent="0" lvl="0" marL="0" rtl="0" algn="l">
              <a:spcBef>
                <a:spcPts val="0"/>
              </a:spcBef>
              <a:spcAft>
                <a:spcPts val="0"/>
              </a:spcAft>
              <a:buNone/>
            </a:pPr>
            <a:r>
              <a:t/>
            </a:r>
            <a:endParaRPr b="1" sz="4200"/>
          </a:p>
          <a:p>
            <a:pPr indent="0" lvl="0" marL="0" rtl="0" algn="l">
              <a:spcBef>
                <a:spcPts val="0"/>
              </a:spcBef>
              <a:spcAft>
                <a:spcPts val="0"/>
              </a:spcAft>
              <a:buNone/>
            </a:pPr>
            <a:r>
              <a:t/>
            </a:r>
            <a:endParaRPr b="1" sz="4200"/>
          </a:p>
          <a:p>
            <a:pPr indent="0" lvl="0" marL="0" rtl="0" algn="l">
              <a:spcBef>
                <a:spcPts val="0"/>
              </a:spcBef>
              <a:spcAft>
                <a:spcPts val="0"/>
              </a:spcAft>
              <a:buNone/>
            </a:pPr>
            <a:r>
              <a:rPr b="1" lang="en-US" sz="4200"/>
              <a:t>JUSTIFICATION: </a:t>
            </a:r>
            <a:r>
              <a:rPr lang="en-US" sz="4200"/>
              <a:t>it allows VSI to detect and respond to potential security breaches or unauthorized access attempts. Monitoring normal Windows activity, it identifies significant increases in failed activity, indicating potential threats. which leads to an investigation and protection of VSI’s systems </a:t>
            </a:r>
            <a:endParaRPr sz="4200"/>
          </a:p>
        </p:txBody>
      </p:sp>
      <p:graphicFrame>
        <p:nvGraphicFramePr>
          <p:cNvPr id="1374" name="Google Shape;1374;p89"/>
          <p:cNvGraphicFramePr/>
          <p:nvPr/>
        </p:nvGraphicFramePr>
        <p:xfrm>
          <a:off x="3536438" y="3044263"/>
          <a:ext cx="3000000" cy="3000000"/>
        </p:xfrm>
        <a:graphic>
          <a:graphicData uri="http://schemas.openxmlformats.org/drawingml/2006/table">
            <a:tbl>
              <a:tblPr>
                <a:noFill/>
                <a:tableStyleId>{D035B5AA-8742-4E8C-8F3E-0FAC2184FFCC}</a:tableStyleId>
              </a:tblPr>
              <a:tblGrid>
                <a:gridCol w="4733350"/>
                <a:gridCol w="3976875"/>
                <a:gridCol w="3012350"/>
                <a:gridCol w="3362350"/>
              </a:tblGrid>
              <a:tr h="1619975">
                <a:tc>
                  <a:txBody>
                    <a:bodyPr/>
                    <a:lstStyle/>
                    <a:p>
                      <a:pPr indent="0" lvl="0" marL="0" rtl="0" algn="ctr">
                        <a:spcBef>
                          <a:spcPts val="0"/>
                        </a:spcBef>
                        <a:spcAft>
                          <a:spcPts val="0"/>
                        </a:spcAft>
                        <a:buNone/>
                      </a:pPr>
                      <a:r>
                        <a:rPr b="1" lang="en-US" sz="3200">
                          <a:latin typeface="Roboto"/>
                          <a:ea typeface="Roboto"/>
                          <a:cs typeface="Roboto"/>
                          <a:sym typeface="Roboto"/>
                        </a:rPr>
                        <a:t>Alert Name</a:t>
                      </a:r>
                      <a:endParaRPr b="1" sz="3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200">
                          <a:latin typeface="Roboto"/>
                          <a:ea typeface="Roboto"/>
                          <a:cs typeface="Roboto"/>
                          <a:sym typeface="Roboto"/>
                        </a:rPr>
                        <a:t>Alert Description</a:t>
                      </a:r>
                      <a:endParaRPr b="1" sz="3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200">
                          <a:latin typeface="Roboto"/>
                          <a:ea typeface="Roboto"/>
                          <a:cs typeface="Roboto"/>
                          <a:sym typeface="Roboto"/>
                        </a:rPr>
                        <a:t>Alert Baseline</a:t>
                      </a:r>
                      <a:endParaRPr b="1" sz="3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3200">
                          <a:latin typeface="Roboto"/>
                          <a:ea typeface="Roboto"/>
                          <a:cs typeface="Roboto"/>
                          <a:sym typeface="Roboto"/>
                        </a:rPr>
                        <a:t>Alert Threshold</a:t>
                      </a:r>
                      <a:endParaRPr b="1" sz="32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03350">
                <a:tc>
                  <a:txBody>
                    <a:bodyPr/>
                    <a:lstStyle/>
                    <a:p>
                      <a:pPr indent="0" lvl="0" marL="0" rtl="0" algn="ctr">
                        <a:spcBef>
                          <a:spcPts val="0"/>
                        </a:spcBef>
                        <a:spcAft>
                          <a:spcPts val="0"/>
                        </a:spcAft>
                        <a:buNone/>
                      </a:pPr>
                      <a:r>
                        <a:rPr lang="en-US" sz="2800">
                          <a:latin typeface="Roboto"/>
                          <a:ea typeface="Roboto"/>
                          <a:cs typeface="Roboto"/>
                          <a:sym typeface="Roboto"/>
                        </a:rPr>
                        <a:t>-Failed Windows Activity </a:t>
                      </a:r>
                      <a:endParaRPr sz="28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D7E6B"/>
                    </a:solidFill>
                  </a:tcPr>
                </a:tc>
                <a:tc>
                  <a:txBody>
                    <a:bodyPr/>
                    <a:lstStyle/>
                    <a:p>
                      <a:pPr indent="-387350" lvl="0" marL="457200" rtl="0" algn="ctr">
                        <a:spcBef>
                          <a:spcPts val="0"/>
                        </a:spcBef>
                        <a:spcAft>
                          <a:spcPts val="0"/>
                        </a:spcAft>
                        <a:buSzPts val="2500"/>
                        <a:buFont typeface="Roboto"/>
                        <a:buChar char="-"/>
                      </a:pPr>
                      <a:r>
                        <a:rPr lang="en-US" sz="2500">
                          <a:latin typeface="Roboto"/>
                          <a:ea typeface="Roboto"/>
                          <a:cs typeface="Roboto"/>
                          <a:sym typeface="Roboto"/>
                        </a:rPr>
                        <a:t>Monitors hourly level of failed Windows activity</a:t>
                      </a:r>
                      <a:endParaRPr sz="2500">
                        <a:latin typeface="Roboto"/>
                        <a:ea typeface="Roboto"/>
                        <a:cs typeface="Roboto"/>
                        <a:sym typeface="Roboto"/>
                      </a:endParaRPr>
                    </a:p>
                    <a:p>
                      <a:pPr indent="-387350" lvl="0" marL="457200" rtl="0" algn="ctr">
                        <a:spcBef>
                          <a:spcPts val="0"/>
                        </a:spcBef>
                        <a:spcAft>
                          <a:spcPts val="0"/>
                        </a:spcAft>
                        <a:buSzPts val="2500"/>
                        <a:buFont typeface="Roboto"/>
                        <a:buChar char="-"/>
                      </a:pPr>
                      <a:r>
                        <a:rPr lang="en-US" sz="2500">
                          <a:latin typeface="Roboto"/>
                          <a:ea typeface="Roboto"/>
                          <a:cs typeface="Roboto"/>
                          <a:sym typeface="Roboto"/>
                        </a:rPr>
                        <a:t>Compares activity levels against a baseline</a:t>
                      </a:r>
                      <a:endParaRPr sz="2500">
                        <a:latin typeface="Roboto"/>
                        <a:ea typeface="Roboto"/>
                        <a:cs typeface="Roboto"/>
                        <a:sym typeface="Roboto"/>
                      </a:endParaRPr>
                    </a:p>
                    <a:p>
                      <a:pPr indent="-387350" lvl="0" marL="457200" rtl="0" algn="ctr">
                        <a:spcBef>
                          <a:spcPts val="0"/>
                        </a:spcBef>
                        <a:spcAft>
                          <a:spcPts val="0"/>
                        </a:spcAft>
                        <a:buSzPts val="2500"/>
                        <a:buFont typeface="Roboto"/>
                        <a:buChar char="-"/>
                      </a:pPr>
                      <a:r>
                        <a:rPr lang="en-US" sz="2500">
                          <a:latin typeface="Roboto"/>
                          <a:ea typeface="Roboto"/>
                          <a:cs typeface="Roboto"/>
                          <a:sym typeface="Roboto"/>
                        </a:rPr>
                        <a:t>Triggers an alert when the threshold is reached</a:t>
                      </a:r>
                      <a:endParaRPr sz="25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500">
                          <a:latin typeface="Roboto"/>
                          <a:ea typeface="Roboto"/>
                          <a:cs typeface="Roboto"/>
                          <a:sym typeface="Roboto"/>
                        </a:rPr>
                        <a:t>- Average hourly failed activity 7/ past 7 days </a:t>
                      </a:r>
                      <a:endParaRPr sz="2500">
                        <a:latin typeface="Roboto"/>
                        <a:ea typeface="Roboto"/>
                        <a:cs typeface="Roboto"/>
                        <a:sym typeface="Roboto"/>
                      </a:endParaRPr>
                    </a:p>
                    <a:p>
                      <a:pPr indent="0" lvl="0" marL="457200" rtl="0" algn="l">
                        <a:spcBef>
                          <a:spcPts val="0"/>
                        </a:spcBef>
                        <a:spcAft>
                          <a:spcPts val="0"/>
                        </a:spcAft>
                        <a:buNone/>
                      </a:pPr>
                      <a:r>
                        <a:t/>
                      </a:r>
                      <a:endParaRPr sz="25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2500">
                          <a:latin typeface="Roboto"/>
                          <a:ea typeface="Roboto"/>
                          <a:cs typeface="Roboto"/>
                          <a:sym typeface="Roboto"/>
                        </a:rPr>
                        <a:t>Any significant increase above the baseline 11</a:t>
                      </a:r>
                      <a:endParaRPr sz="2500">
                        <a:latin typeface="Roboto"/>
                        <a:ea typeface="Roboto"/>
                        <a:cs typeface="Roboto"/>
                        <a:sym typeface="Roboto"/>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1375" name="Google Shape;1375;p89"/>
          <p:cNvPicPr preferRelativeResize="0"/>
          <p:nvPr/>
        </p:nvPicPr>
        <p:blipFill>
          <a:blip r:embed="rId3">
            <a:alphaModFix/>
          </a:blip>
          <a:stretch>
            <a:fillRect/>
          </a:stretch>
        </p:blipFill>
        <p:spPr>
          <a:xfrm>
            <a:off x="3536450" y="7872150"/>
            <a:ext cx="15084927" cy="181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79" name="Shape 1379"/>
        <p:cNvGrpSpPr/>
        <p:nvPr/>
      </p:nvGrpSpPr>
      <p:grpSpPr>
        <a:xfrm>
          <a:off x="0" y="0"/>
          <a:ext cx="0" cy="0"/>
          <a:chOff x="0" y="0"/>
          <a:chExt cx="0" cy="0"/>
        </a:xfrm>
      </p:grpSpPr>
      <p:sp>
        <p:nvSpPr>
          <p:cNvPr id="1380" name="Google Shape;1380;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 Successful log in</a:t>
            </a:r>
            <a:endParaRPr/>
          </a:p>
        </p:txBody>
      </p:sp>
      <p:sp>
        <p:nvSpPr>
          <p:cNvPr id="1381" name="Google Shape;1381;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83" name="Google Shape;1383;p90"/>
          <p:cNvGraphicFramePr/>
          <p:nvPr/>
        </p:nvGraphicFramePr>
        <p:xfrm>
          <a:off x="1310263" y="1698025"/>
          <a:ext cx="3000000" cy="3000000"/>
        </p:xfrm>
        <a:graphic>
          <a:graphicData uri="http://schemas.openxmlformats.org/drawingml/2006/table">
            <a:tbl>
              <a:tblPr>
                <a:noFill/>
                <a:tableStyleId>{4ECC008C-3456-4179-950D-9FE5ECF2EB06}</a:tableStyleId>
              </a:tblPr>
              <a:tblGrid>
                <a:gridCol w="5439275"/>
                <a:gridCol w="5626225"/>
                <a:gridCol w="525232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3800">
                          <a:solidFill>
                            <a:schemeClr val="dk1"/>
                          </a:solidFill>
                          <a:latin typeface="Roboto"/>
                          <a:ea typeface="Roboto"/>
                          <a:cs typeface="Roboto"/>
                          <a:sym typeface="Roboto"/>
                        </a:rPr>
                        <a:t>Windows</a:t>
                      </a:r>
                      <a:r>
                        <a:rPr lang="en-US" sz="3800">
                          <a:solidFill>
                            <a:schemeClr val="dk1"/>
                          </a:solidFill>
                          <a:latin typeface="Roboto"/>
                          <a:ea typeface="Roboto"/>
                          <a:cs typeface="Roboto"/>
                          <a:sym typeface="Roboto"/>
                        </a:rPr>
                        <a:t> </a:t>
                      </a:r>
                      <a:endParaRPr sz="38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3800">
                          <a:solidFill>
                            <a:schemeClr val="dk1"/>
                          </a:solidFill>
                          <a:latin typeface="Roboto"/>
                          <a:ea typeface="Roboto"/>
                          <a:cs typeface="Roboto"/>
                          <a:sym typeface="Roboto"/>
                        </a:rPr>
                        <a:t>Successful Logins</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abnormal successful logins detected, potential breach</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457200" rtl="0" algn="l">
                        <a:spcBef>
                          <a:spcPts val="0"/>
                        </a:spcBef>
                        <a:spcAft>
                          <a:spcPts val="0"/>
                        </a:spcAft>
                        <a:buNone/>
                      </a:pPr>
                      <a:r>
                        <a:rPr lang="en-US" sz="4400">
                          <a:latin typeface="Roboto"/>
                          <a:ea typeface="Roboto"/>
                          <a:cs typeface="Roboto"/>
                          <a:sym typeface="Roboto"/>
                        </a:rPr>
                        <a:t>Average Baseline        </a:t>
                      </a:r>
                      <a:endParaRPr sz="4400">
                        <a:latin typeface="Roboto"/>
                        <a:ea typeface="Roboto"/>
                        <a:cs typeface="Roboto"/>
                        <a:sym typeface="Roboto"/>
                      </a:endParaRPr>
                    </a:p>
                    <a:p>
                      <a:pPr indent="0" lvl="0" marL="457200" rtl="0" algn="l">
                        <a:spcBef>
                          <a:spcPts val="0"/>
                        </a:spcBef>
                        <a:spcAft>
                          <a:spcPts val="0"/>
                        </a:spcAft>
                        <a:buNone/>
                      </a:pPr>
                      <a:r>
                        <a:rPr lang="en-US" sz="4400">
                          <a:latin typeface="Roboto"/>
                          <a:ea typeface="Roboto"/>
                          <a:cs typeface="Roboto"/>
                          <a:sym typeface="Roboto"/>
                        </a:rPr>
                        <a:t>            18</a:t>
                      </a:r>
                      <a:endParaRPr sz="4400">
                        <a:latin typeface="Roboto"/>
                        <a:ea typeface="Roboto"/>
                        <a:cs typeface="Roboto"/>
                        <a:sym typeface="Roboto"/>
                      </a:endParaRPr>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457200" rtl="0" algn="l">
                        <a:spcBef>
                          <a:spcPts val="0"/>
                        </a:spcBef>
                        <a:spcAft>
                          <a:spcPts val="0"/>
                        </a:spcAft>
                        <a:buClr>
                          <a:schemeClr val="dk1"/>
                        </a:buClr>
                        <a:buSzPts val="1100"/>
                        <a:buFont typeface="Arial"/>
                        <a:buNone/>
                      </a:pPr>
                      <a:r>
                        <a:rPr lang="en-US" sz="3800">
                          <a:solidFill>
                            <a:schemeClr val="dk1"/>
                          </a:solidFill>
                          <a:latin typeface="Roboto"/>
                          <a:ea typeface="Roboto"/>
                          <a:cs typeface="Roboto"/>
                          <a:sym typeface="Roboto"/>
                        </a:rPr>
                        <a:t>Number of Results is greater than 25</a:t>
                      </a:r>
                      <a:endParaRPr sz="38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84" name="Google Shape;1384;p90"/>
          <p:cNvSpPr txBox="1"/>
          <p:nvPr/>
        </p:nvSpPr>
        <p:spPr>
          <a:xfrm>
            <a:off x="10917376" y="7922625"/>
            <a:ext cx="121500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detects anomalies in the number of successful login attempts, allowing VSI to identify potential unauthorized access and take appropriate security measures</a:t>
            </a:r>
            <a:br>
              <a:rPr lang="en-US" sz="4200"/>
            </a:br>
            <a:br>
              <a:rPr lang="en-US" sz="4200"/>
            </a:br>
            <a:r>
              <a:rPr lang="en-US" sz="4200"/>
              <a:t>Team 9 determined that  25 logins a number slightly larger than than the norm to ensure </a:t>
            </a:r>
            <a:r>
              <a:rPr lang="en-US" sz="4200"/>
              <a:t>the prevention of alert fatigue.</a:t>
            </a:r>
            <a:endParaRPr sz="4200"/>
          </a:p>
        </p:txBody>
      </p:sp>
      <p:pic>
        <p:nvPicPr>
          <p:cNvPr id="1385" name="Google Shape;1385;p90"/>
          <p:cNvPicPr preferRelativeResize="0"/>
          <p:nvPr/>
        </p:nvPicPr>
        <p:blipFill>
          <a:blip r:embed="rId3">
            <a:alphaModFix/>
          </a:blip>
          <a:stretch>
            <a:fillRect/>
          </a:stretch>
        </p:blipFill>
        <p:spPr>
          <a:xfrm>
            <a:off x="1654650" y="4730725"/>
            <a:ext cx="8506023" cy="8568000"/>
          </a:xfrm>
          <a:prstGeom prst="rect">
            <a:avLst/>
          </a:prstGeom>
          <a:noFill/>
          <a:ln>
            <a:noFill/>
          </a:ln>
        </p:spPr>
      </p:pic>
      <p:pic>
        <p:nvPicPr>
          <p:cNvPr id="1386" name="Google Shape;1386;p90"/>
          <p:cNvPicPr preferRelativeResize="0"/>
          <p:nvPr/>
        </p:nvPicPr>
        <p:blipFill rotWithShape="1">
          <a:blip r:embed="rId4">
            <a:alphaModFix/>
          </a:blip>
          <a:srcRect b="22287" l="0" r="22287" t="0"/>
          <a:stretch/>
        </p:blipFill>
        <p:spPr>
          <a:xfrm>
            <a:off x="12123100" y="5005550"/>
            <a:ext cx="10896133" cy="291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1390" name="Shape 1390"/>
        <p:cNvGrpSpPr/>
        <p:nvPr/>
      </p:nvGrpSpPr>
      <p:grpSpPr>
        <a:xfrm>
          <a:off x="0" y="0"/>
          <a:ext cx="0" cy="0"/>
          <a:chOff x="0" y="0"/>
          <a:chExt cx="0" cy="0"/>
        </a:xfrm>
      </p:grpSpPr>
      <p:sp>
        <p:nvSpPr>
          <p:cNvPr id="1391" name="Google Shape;1391;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 Deleted accounts</a:t>
            </a:r>
            <a:endParaRPr/>
          </a:p>
        </p:txBody>
      </p:sp>
      <p:sp>
        <p:nvSpPr>
          <p:cNvPr id="1392" name="Google Shape;1392;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91"/>
          <p:cNvSpPr txBox="1"/>
          <p:nvPr>
            <p:ph idx="3" type="body"/>
          </p:nvPr>
        </p:nvSpPr>
        <p:spPr>
          <a:xfrm>
            <a:off x="865800" y="238785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394" name="Google Shape;1394;p91"/>
          <p:cNvGraphicFramePr/>
          <p:nvPr/>
        </p:nvGraphicFramePr>
        <p:xfrm>
          <a:off x="1310263" y="1698025"/>
          <a:ext cx="3000000" cy="3000000"/>
        </p:xfrm>
        <a:graphic>
          <a:graphicData uri="http://schemas.openxmlformats.org/drawingml/2006/table">
            <a:tbl>
              <a:tblPr>
                <a:noFill/>
                <a:tableStyleId>{4ECC008C-3456-4179-950D-9FE5ECF2EB06}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3800">
                          <a:solidFill>
                            <a:schemeClr val="dk1"/>
                          </a:solidFill>
                          <a:latin typeface="Roboto"/>
                          <a:ea typeface="Roboto"/>
                          <a:cs typeface="Roboto"/>
                          <a:sym typeface="Roboto"/>
                        </a:rPr>
                        <a:t>Windows     </a:t>
                      </a:r>
                      <a:endParaRPr sz="3800">
                        <a:solidFill>
                          <a:schemeClr val="dk1"/>
                        </a:solidFill>
                        <a:latin typeface="Roboto"/>
                        <a:ea typeface="Roboto"/>
                        <a:cs typeface="Roboto"/>
                        <a:sym typeface="Roboto"/>
                      </a:endParaRPr>
                    </a:p>
                    <a:p>
                      <a:pPr indent="0" lvl="0" marL="0" rtl="0" algn="ctr">
                        <a:spcBef>
                          <a:spcPts val="0"/>
                        </a:spcBef>
                        <a:spcAft>
                          <a:spcPts val="0"/>
                        </a:spcAft>
                        <a:buNone/>
                      </a:pPr>
                      <a:r>
                        <a:rPr lang="en-US" sz="3800">
                          <a:solidFill>
                            <a:schemeClr val="dk1"/>
                          </a:solidFill>
                          <a:latin typeface="Roboto"/>
                          <a:ea typeface="Roboto"/>
                          <a:cs typeface="Roboto"/>
                          <a:sym typeface="Roboto"/>
                        </a:rPr>
                        <a:t>Deleted Accounts</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3700">
                          <a:latin typeface="Roboto"/>
                          <a:ea typeface="Roboto"/>
                          <a:cs typeface="Roboto"/>
                          <a:sym typeface="Roboto"/>
                        </a:rPr>
                        <a:t>Unusual account deletions detected, possible compromise</a:t>
                      </a:r>
                      <a:endParaRPr sz="37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4400">
                          <a:latin typeface="Roboto"/>
                          <a:ea typeface="Roboto"/>
                          <a:cs typeface="Roboto"/>
                          <a:sym typeface="Roboto"/>
                        </a:rPr>
                        <a:t>  Average baseline</a:t>
                      </a:r>
                      <a:endParaRPr sz="4400">
                        <a:latin typeface="Roboto"/>
                        <a:ea typeface="Roboto"/>
                        <a:cs typeface="Roboto"/>
                        <a:sym typeface="Roboto"/>
                      </a:endParaRPr>
                    </a:p>
                    <a:p>
                      <a:pPr indent="0" lvl="0" marL="0" rtl="0" algn="l">
                        <a:spcBef>
                          <a:spcPts val="0"/>
                        </a:spcBef>
                        <a:spcAft>
                          <a:spcPts val="0"/>
                        </a:spcAft>
                        <a:buNone/>
                      </a:pPr>
                      <a:r>
                        <a:rPr lang="en-US" sz="4400">
                          <a:latin typeface="Roboto"/>
                          <a:ea typeface="Roboto"/>
                          <a:cs typeface="Roboto"/>
                          <a:sym typeface="Roboto"/>
                        </a:rPr>
                        <a:t>               18</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457200" rtl="0" algn="l">
                        <a:spcBef>
                          <a:spcPts val="0"/>
                        </a:spcBef>
                        <a:spcAft>
                          <a:spcPts val="0"/>
                        </a:spcAft>
                        <a:buClr>
                          <a:schemeClr val="dk1"/>
                        </a:buClr>
                        <a:buSzPts val="1100"/>
                        <a:buFont typeface="Arial"/>
                        <a:buNone/>
                      </a:pPr>
                      <a:r>
                        <a:rPr lang="en-US" sz="3800">
                          <a:solidFill>
                            <a:schemeClr val="dk1"/>
                          </a:solidFill>
                          <a:latin typeface="Roboto"/>
                          <a:ea typeface="Roboto"/>
                          <a:cs typeface="Roboto"/>
                          <a:sym typeface="Roboto"/>
                        </a:rPr>
                        <a:t>Number of Results is greater than 25</a:t>
                      </a:r>
                      <a:endParaRPr sz="3800">
                        <a:solidFill>
                          <a:schemeClr val="dk1"/>
                        </a:solidFill>
                        <a:latin typeface="Roboto"/>
                        <a:ea typeface="Roboto"/>
                        <a:cs typeface="Roboto"/>
                        <a:sym typeface="Roboto"/>
                      </a:endParaRPr>
                    </a:p>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395" name="Google Shape;1395;p91"/>
          <p:cNvSpPr txBox="1"/>
          <p:nvPr/>
        </p:nvSpPr>
        <p:spPr>
          <a:xfrm>
            <a:off x="9745575" y="7796475"/>
            <a:ext cx="13321800" cy="535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identifies variations from the established account deletion patterns, enabling VSI to detect any suspicious or unauthorized account activities and mitigate potential security risks</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rPr lang="en-US" sz="4200">
                <a:solidFill>
                  <a:schemeClr val="dk1"/>
                </a:solidFill>
              </a:rPr>
              <a:t>Team 9 determined that  25 logins a number slightly larger than than the norm to ensure the prevention of alert fatigue.</a:t>
            </a:r>
            <a:endParaRPr sz="4200"/>
          </a:p>
        </p:txBody>
      </p:sp>
      <p:pic>
        <p:nvPicPr>
          <p:cNvPr id="1396" name="Google Shape;1396;p91"/>
          <p:cNvPicPr preferRelativeResize="0"/>
          <p:nvPr/>
        </p:nvPicPr>
        <p:blipFill>
          <a:blip r:embed="rId3">
            <a:alphaModFix/>
          </a:blip>
          <a:stretch>
            <a:fillRect/>
          </a:stretch>
        </p:blipFill>
        <p:spPr>
          <a:xfrm>
            <a:off x="1672650" y="4834100"/>
            <a:ext cx="8072924" cy="8131725"/>
          </a:xfrm>
          <a:prstGeom prst="rect">
            <a:avLst/>
          </a:prstGeom>
          <a:noFill/>
          <a:ln>
            <a:noFill/>
          </a:ln>
        </p:spPr>
      </p:pic>
      <p:pic>
        <p:nvPicPr>
          <p:cNvPr id="1397" name="Google Shape;1397;p91"/>
          <p:cNvPicPr preferRelativeResize="0"/>
          <p:nvPr/>
        </p:nvPicPr>
        <p:blipFill>
          <a:blip r:embed="rId4">
            <a:alphaModFix/>
          </a:blip>
          <a:stretch>
            <a:fillRect/>
          </a:stretch>
        </p:blipFill>
        <p:spPr>
          <a:xfrm>
            <a:off x="11543525" y="4916475"/>
            <a:ext cx="11523852" cy="275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